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4660"/>
  </p:normalViewPr>
  <p:slideViewPr>
    <p:cSldViewPr snapToGrid="0">
      <p:cViewPr varScale="1">
        <p:scale>
          <a:sx n="72" d="100"/>
          <a:sy n="72" d="100"/>
        </p:scale>
        <p:origin x="4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BDE9F0-CDC8-479B-83DC-DED025C723B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D3449A3-730B-4A68-AD95-1CEFEE7E3E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2DED7D4-F2AD-4556-8780-1E7FD5C744D7}"/>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5" name="フッター プレースホルダー 4">
            <a:extLst>
              <a:ext uri="{FF2B5EF4-FFF2-40B4-BE49-F238E27FC236}">
                <a16:creationId xmlns:a16="http://schemas.microsoft.com/office/drawing/2014/main" id="{19C9A818-F4AF-4CE0-8C74-0DDC4FC383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764F42-A7D3-4656-ABD3-9E026D4316EA}"/>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428046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1DD517-1100-4012-B067-50CD91E03A8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251CA4-A2F6-4A18-865A-173EF25A4B1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DA0C22-098D-4CBC-B8B3-B62365AE487B}"/>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5" name="フッター プレースホルダー 4">
            <a:extLst>
              <a:ext uri="{FF2B5EF4-FFF2-40B4-BE49-F238E27FC236}">
                <a16:creationId xmlns:a16="http://schemas.microsoft.com/office/drawing/2014/main" id="{74988822-8B72-4B23-B05C-876049DAF1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DB9F809-E09A-4814-AE8F-D126E3D0A488}"/>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176969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8BA37FF-C652-4B93-81EF-756A29DDCF0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507C7DC-B320-44B5-A5C3-C4FD20B5788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F78F02-18BA-4C6D-8C55-660549B684EF}"/>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5" name="フッター プレースホルダー 4">
            <a:extLst>
              <a:ext uri="{FF2B5EF4-FFF2-40B4-BE49-F238E27FC236}">
                <a16:creationId xmlns:a16="http://schemas.microsoft.com/office/drawing/2014/main" id="{BE2609E1-B62D-4009-A08C-8693D186DE9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42619D-5206-453E-B447-FDEE204F839E}"/>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298711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4184BD-3AF9-4FB2-9866-B5FD82DA0F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D1CD60-BA85-4C22-9E6F-264458F732E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693EB6-19BA-4FAF-940F-5663FCC5B357}"/>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5" name="フッター プレースホルダー 4">
            <a:extLst>
              <a:ext uri="{FF2B5EF4-FFF2-40B4-BE49-F238E27FC236}">
                <a16:creationId xmlns:a16="http://schemas.microsoft.com/office/drawing/2014/main" id="{F3DF0E82-579B-4A38-9EA6-12E9DB1CA0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A9BF8A-4876-446A-9400-19F4029FAD58}"/>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2257747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84EB86-DFED-4FDF-A05D-602E74C2436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C1E7027-0C86-4055-BA6E-938E5FCD3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4227856-16C9-4A02-ACAD-24C34F0D744F}"/>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5" name="フッター プレースホルダー 4">
            <a:extLst>
              <a:ext uri="{FF2B5EF4-FFF2-40B4-BE49-F238E27FC236}">
                <a16:creationId xmlns:a16="http://schemas.microsoft.com/office/drawing/2014/main" id="{8145F6C6-B78B-4FD2-B42E-9D000986CE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39EBD2-FC69-40A6-B084-486C6846056F}"/>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27546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503742-3FD6-4F4A-BB64-98D3D41BFF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B017347-9EBF-412B-A2E1-BEC639AADB9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B35AFE7-4A4E-4CD0-A7E7-A463490BEC3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D01B0FB-8CAB-4F58-A89A-B9979CA3B677}"/>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6" name="フッター プレースホルダー 5">
            <a:extLst>
              <a:ext uri="{FF2B5EF4-FFF2-40B4-BE49-F238E27FC236}">
                <a16:creationId xmlns:a16="http://schemas.microsoft.com/office/drawing/2014/main" id="{C7E644BC-3957-4083-B340-3B0B8946D7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12881D-83CE-4E4F-9D44-48BCA235CE84}"/>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213340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D5C4E4-EF74-421A-B3FD-C12A5419AB2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F9835F-3F25-4CE8-9A17-CEDF499F03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AEF6487-2C7A-4C87-8032-52371E42F62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3BC3259-D64C-456A-AEB4-40237FFC0D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5D9ECB5-AD85-4DCA-B49F-EE39A336079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8E23C07-4F1A-446E-AE76-8A9CE5B37C6D}"/>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8" name="フッター プレースホルダー 7">
            <a:extLst>
              <a:ext uri="{FF2B5EF4-FFF2-40B4-BE49-F238E27FC236}">
                <a16:creationId xmlns:a16="http://schemas.microsoft.com/office/drawing/2014/main" id="{301A44CB-A73E-45E5-81FE-242BC0F82E0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A7FED7B-3B44-488B-A275-5619A060DAD4}"/>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1986355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EF5255-087C-4DFC-92C1-4A49388FFD0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A4B7C10-28D0-4C88-A9C9-41DF7DF39EC8}"/>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4" name="フッター プレースホルダー 3">
            <a:extLst>
              <a:ext uri="{FF2B5EF4-FFF2-40B4-BE49-F238E27FC236}">
                <a16:creationId xmlns:a16="http://schemas.microsoft.com/office/drawing/2014/main" id="{12F64025-6D60-4C67-BF83-3474AFEC71C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534A737-C72F-488C-9566-EC3AD36E8AE1}"/>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347580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718ADE2-45C5-4410-B5C1-1004A0A2E58A}"/>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3" name="フッター プレースホルダー 2">
            <a:extLst>
              <a:ext uri="{FF2B5EF4-FFF2-40B4-BE49-F238E27FC236}">
                <a16:creationId xmlns:a16="http://schemas.microsoft.com/office/drawing/2014/main" id="{32EFEB58-BC27-45F0-A075-E8B7422A324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87070EB-8DC5-4247-9822-E6CAEF587E51}"/>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4134982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1745B3-9454-406B-B5F5-197C1061FA8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33EC29-FE38-4E2F-AF1E-3F4FC0D49A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EAFDF9F-E38E-4229-B925-EA404B6A7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77A3B01-2D20-421B-A12D-814261E054CE}"/>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6" name="フッター プレースホルダー 5">
            <a:extLst>
              <a:ext uri="{FF2B5EF4-FFF2-40B4-BE49-F238E27FC236}">
                <a16:creationId xmlns:a16="http://schemas.microsoft.com/office/drawing/2014/main" id="{5391D03F-18AB-48B0-B08C-9FE104E8D2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3DD7B5-6BB7-4F57-8A91-69229D3BB862}"/>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1391593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359C9-BCE3-4275-AE0C-09AD70CBF94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A11DEC9-DA93-4245-94E2-3621EB0D49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E7BA5C2-0FDA-4E70-995E-4C5C18FD1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D8C0085-F200-47A7-A0A4-9206FD5F9E57}"/>
              </a:ext>
            </a:extLst>
          </p:cNvPr>
          <p:cNvSpPr>
            <a:spLocks noGrp="1"/>
          </p:cNvSpPr>
          <p:nvPr>
            <p:ph type="dt" sz="half" idx="10"/>
          </p:nvPr>
        </p:nvSpPr>
        <p:spPr/>
        <p:txBody>
          <a:bodyPr/>
          <a:lstStyle/>
          <a:p>
            <a:fld id="{AC6DBE14-903B-4B5D-990F-1593E1D0FF50}" type="datetimeFigureOut">
              <a:rPr kumimoji="1" lang="ja-JP" altLang="en-US" smtClean="0"/>
              <a:t>2020/2/13</a:t>
            </a:fld>
            <a:endParaRPr kumimoji="1" lang="ja-JP" altLang="en-US"/>
          </a:p>
        </p:txBody>
      </p:sp>
      <p:sp>
        <p:nvSpPr>
          <p:cNvPr id="6" name="フッター プレースホルダー 5">
            <a:extLst>
              <a:ext uri="{FF2B5EF4-FFF2-40B4-BE49-F238E27FC236}">
                <a16:creationId xmlns:a16="http://schemas.microsoft.com/office/drawing/2014/main" id="{1CE1CB9A-6D59-431C-82F0-3FDE751D47F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9F52E46-2B9F-4538-9CA6-2FD8685B2233}"/>
              </a:ext>
            </a:extLst>
          </p:cNvPr>
          <p:cNvSpPr>
            <a:spLocks noGrp="1"/>
          </p:cNvSpPr>
          <p:nvPr>
            <p:ph type="sldNum" sz="quarter" idx="12"/>
          </p:nvPr>
        </p:nvSpPr>
        <p:spPr/>
        <p:txBody>
          <a:body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202293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ACDF900-4F80-4C77-B003-C29868B3C0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F0439B-7E51-49DE-B793-3FF9002F65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34CE50-691C-4D47-A4A0-9354F7BFE9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DBE14-903B-4B5D-990F-1593E1D0FF50}" type="datetimeFigureOut">
              <a:rPr kumimoji="1" lang="ja-JP" altLang="en-US" smtClean="0"/>
              <a:t>2020/2/13</a:t>
            </a:fld>
            <a:endParaRPr kumimoji="1" lang="ja-JP" altLang="en-US"/>
          </a:p>
        </p:txBody>
      </p:sp>
      <p:sp>
        <p:nvSpPr>
          <p:cNvPr id="5" name="フッター プレースホルダー 4">
            <a:extLst>
              <a:ext uri="{FF2B5EF4-FFF2-40B4-BE49-F238E27FC236}">
                <a16:creationId xmlns:a16="http://schemas.microsoft.com/office/drawing/2014/main" id="{92DD686F-7194-4197-A5B2-EF2CBF6E56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922F98E-EFD5-4597-B5A9-118B2B34B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2C388-3275-45B9-A3D5-B16B16C9FD06}" type="slidenum">
              <a:rPr kumimoji="1" lang="ja-JP" altLang="en-US" smtClean="0"/>
              <a:t>‹#›</a:t>
            </a:fld>
            <a:endParaRPr kumimoji="1" lang="ja-JP" altLang="en-US"/>
          </a:p>
        </p:txBody>
      </p:sp>
    </p:spTree>
    <p:extLst>
      <p:ext uri="{BB962C8B-B14F-4D97-AF65-F5344CB8AC3E}">
        <p14:creationId xmlns:p14="http://schemas.microsoft.com/office/powerpoint/2010/main" val="3985137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D02C3F-C342-4B98-8352-4D57791C5782}"/>
              </a:ext>
            </a:extLst>
          </p:cNvPr>
          <p:cNvSpPr>
            <a:spLocks noGrp="1"/>
          </p:cNvSpPr>
          <p:nvPr>
            <p:ph type="ctrTitle"/>
          </p:nvPr>
        </p:nvSpPr>
        <p:spPr>
          <a:xfrm>
            <a:off x="658907" y="242047"/>
            <a:ext cx="10865223" cy="1082955"/>
          </a:xfrm>
        </p:spPr>
        <p:txBody>
          <a:bodyPr>
            <a:normAutofit/>
          </a:bodyPr>
          <a:lstStyle/>
          <a:p>
            <a:r>
              <a:rPr lang="ja-JP" altLang="en-US" sz="5400" dirty="0">
                <a:solidFill>
                  <a:srgbClr val="00B050"/>
                </a:solidFill>
                <a:latin typeface="メイリオ" panose="020B0604030504040204" pitchFamily="50" charset="-128"/>
                <a:ea typeface="メイリオ" panose="020B0604030504040204" pitchFamily="50" charset="-128"/>
              </a:rPr>
              <a:t>障害者権利条約と意思決定支援</a:t>
            </a:r>
            <a:endParaRPr kumimoji="1" lang="ja-JP" altLang="en-US" sz="5400" dirty="0"/>
          </a:p>
        </p:txBody>
      </p:sp>
      <p:sp>
        <p:nvSpPr>
          <p:cNvPr id="3" name="字幕 2">
            <a:extLst>
              <a:ext uri="{FF2B5EF4-FFF2-40B4-BE49-F238E27FC236}">
                <a16:creationId xmlns:a16="http://schemas.microsoft.com/office/drawing/2014/main" id="{CE7B53A5-6781-4916-9885-7E5B40585E60}"/>
              </a:ext>
            </a:extLst>
          </p:cNvPr>
          <p:cNvSpPr>
            <a:spLocks noGrp="1"/>
          </p:cNvSpPr>
          <p:nvPr>
            <p:ph type="subTitle" idx="1"/>
          </p:nvPr>
        </p:nvSpPr>
        <p:spPr>
          <a:xfrm>
            <a:off x="403413" y="1540155"/>
            <a:ext cx="11376212" cy="4860645"/>
          </a:xfrm>
        </p:spPr>
        <p:txBody>
          <a:bodyPr>
            <a:normAutofit fontScale="92500" lnSpcReduction="20000"/>
          </a:bodyPr>
          <a:lstStyle/>
          <a:p>
            <a:pPr marL="474796" lvl="0" indent="-474796" algn="l" eaLnBrk="0" fontAlgn="base" hangingPunct="0">
              <a:lnSpc>
                <a:spcPct val="100000"/>
              </a:lnSpc>
              <a:spcBef>
                <a:spcPct val="20000"/>
              </a:spcBef>
              <a:spcAft>
                <a:spcPct val="0"/>
              </a:spcAft>
              <a:buFont typeface="+mj-lt"/>
              <a:buAutoNum type="arabicPeriod"/>
            </a:pPr>
            <a:r>
              <a:rPr lang="ja-JP" altLang="en-US" sz="4200" kern="0" dirty="0">
                <a:solidFill>
                  <a:srgbClr val="000000"/>
                </a:solidFill>
                <a:latin typeface="メイリオ" panose="020B0604030504040204" pitchFamily="50" charset="-128"/>
                <a:ea typeface="メイリオ" panose="020B0604030504040204" pitchFamily="50" charset="-128"/>
              </a:rPr>
              <a:t>「障害者権利条約」とは、</a:t>
            </a:r>
            <a:r>
              <a:rPr lang="ja-JP" altLang="en-US" sz="4200" u="sng" kern="0" dirty="0">
                <a:solidFill>
                  <a:srgbClr val="FF0000"/>
                </a:solidFill>
                <a:latin typeface="メイリオ" panose="020B0604030504040204" pitchFamily="50" charset="-128"/>
                <a:ea typeface="メイリオ" panose="020B0604030504040204" pitchFamily="50" charset="-128"/>
              </a:rPr>
              <a:t>平成</a:t>
            </a:r>
            <a:r>
              <a:rPr lang="en-US" altLang="ja-JP" sz="4200" u="sng" kern="0" dirty="0">
                <a:solidFill>
                  <a:srgbClr val="FF0000"/>
                </a:solidFill>
                <a:latin typeface="メイリオ" panose="020B0604030504040204" pitchFamily="50" charset="-128"/>
                <a:ea typeface="メイリオ" panose="020B0604030504040204" pitchFamily="50" charset="-128"/>
              </a:rPr>
              <a:t>18</a:t>
            </a:r>
            <a:r>
              <a:rPr lang="ja-JP" altLang="en-US" sz="4200" u="sng" kern="0" dirty="0">
                <a:solidFill>
                  <a:srgbClr val="FF0000"/>
                </a:solidFill>
                <a:latin typeface="メイリオ" panose="020B0604030504040204" pitchFamily="50" charset="-128"/>
                <a:ea typeface="メイリオ" panose="020B0604030504040204" pitchFamily="50" charset="-128"/>
              </a:rPr>
              <a:t>年に国連で採択された国際条約（国際ルール）</a:t>
            </a:r>
            <a:endParaRPr lang="en-US" altLang="ja-JP" sz="4200" u="sng" kern="0" dirty="0">
              <a:solidFill>
                <a:srgbClr val="FF0000"/>
              </a:solidFill>
              <a:latin typeface="メイリオ" panose="020B0604030504040204" pitchFamily="50" charset="-128"/>
              <a:ea typeface="メイリオ" panose="020B0604030504040204" pitchFamily="50" charset="-128"/>
            </a:endParaRPr>
          </a:p>
          <a:p>
            <a:pPr marL="474796" lvl="0" indent="-474796" algn="l" eaLnBrk="0" fontAlgn="base" hangingPunct="0">
              <a:lnSpc>
                <a:spcPct val="100000"/>
              </a:lnSpc>
              <a:spcBef>
                <a:spcPct val="20000"/>
              </a:spcBef>
              <a:spcAft>
                <a:spcPct val="0"/>
              </a:spcAft>
              <a:buFont typeface="+mj-lt"/>
              <a:buAutoNum type="arabicPeriod"/>
            </a:pPr>
            <a:r>
              <a:rPr lang="ja-JP" altLang="en-US" sz="4200" kern="0" dirty="0">
                <a:solidFill>
                  <a:srgbClr val="000000"/>
                </a:solidFill>
                <a:latin typeface="メイリオ" panose="020B0604030504040204" pitchFamily="50" charset="-128"/>
                <a:ea typeface="メイリオ" panose="020B0604030504040204" pitchFamily="50" charset="-128"/>
              </a:rPr>
              <a:t>条約では</a:t>
            </a:r>
            <a:r>
              <a:rPr lang="ja-JP" altLang="en-US" sz="4200" u="sng" kern="0" dirty="0">
                <a:solidFill>
                  <a:srgbClr val="FF0000"/>
                </a:solidFill>
                <a:latin typeface="メイリオ" panose="020B0604030504040204" pitchFamily="50" charset="-128"/>
                <a:ea typeface="メイリオ" panose="020B0604030504040204" pitchFamily="50" charset="-128"/>
              </a:rPr>
              <a:t>障がいのある人を「一人の人間」「権利の主体」と捉え</a:t>
            </a:r>
            <a:r>
              <a:rPr lang="ja-JP" altLang="en-US" sz="4200" kern="0" dirty="0">
                <a:solidFill>
                  <a:srgbClr val="000000"/>
                </a:solidFill>
                <a:latin typeface="メイリオ" panose="020B0604030504040204" pitchFamily="50" charset="-128"/>
                <a:ea typeface="メイリオ" panose="020B0604030504040204" pitchFamily="50" charset="-128"/>
              </a:rPr>
              <a:t>生活のさまざまな場面において障がいのある人の人権（尊厳）の尊重を批准国へ求めている</a:t>
            </a:r>
            <a:endParaRPr lang="en-US" altLang="ja-JP" sz="4200" kern="0" dirty="0">
              <a:solidFill>
                <a:srgbClr val="000000"/>
              </a:solidFill>
              <a:latin typeface="メイリオ" panose="020B0604030504040204" pitchFamily="50" charset="-128"/>
              <a:ea typeface="メイリオ" panose="020B0604030504040204" pitchFamily="50" charset="-128"/>
            </a:endParaRPr>
          </a:p>
          <a:p>
            <a:pPr marL="474796" lvl="0" indent="-474796" algn="l" eaLnBrk="0" fontAlgn="base" hangingPunct="0">
              <a:lnSpc>
                <a:spcPct val="100000"/>
              </a:lnSpc>
              <a:spcBef>
                <a:spcPct val="20000"/>
              </a:spcBef>
              <a:spcAft>
                <a:spcPct val="0"/>
              </a:spcAft>
              <a:buFont typeface="+mj-lt"/>
              <a:buAutoNum type="arabicPeriod"/>
            </a:pPr>
            <a:r>
              <a:rPr lang="ja-JP" altLang="en-US" sz="4200" kern="0" dirty="0">
                <a:solidFill>
                  <a:srgbClr val="000000"/>
                </a:solidFill>
                <a:latin typeface="メイリオ" panose="020B0604030504040204" pitchFamily="50" charset="-128"/>
                <a:ea typeface="メイリオ" panose="020B0604030504040204" pitchFamily="50" charset="-128"/>
              </a:rPr>
              <a:t>全部で５０条あり、その中には</a:t>
            </a:r>
            <a:r>
              <a:rPr lang="ja-JP" altLang="en-US" sz="4200" u="sng" kern="0" dirty="0">
                <a:solidFill>
                  <a:srgbClr val="FF0000"/>
                </a:solidFill>
                <a:latin typeface="メイリオ" panose="020B0604030504040204" pitchFamily="50" charset="-128"/>
                <a:ea typeface="メイリオ" panose="020B0604030504040204" pitchFamily="50" charset="-128"/>
              </a:rPr>
              <a:t>「法律の前に等しく認められる権利と権利行使のための適当な措置」も規定</a:t>
            </a:r>
            <a:r>
              <a:rPr lang="ja-JP" altLang="en-US" sz="4200" kern="0" dirty="0">
                <a:solidFill>
                  <a:srgbClr val="000000"/>
                </a:solidFill>
                <a:latin typeface="メイリオ" panose="020B0604030504040204" pitchFamily="50" charset="-128"/>
                <a:ea typeface="メイリオ" panose="020B0604030504040204" pitchFamily="50" charset="-128"/>
              </a:rPr>
              <a:t>されている</a:t>
            </a:r>
          </a:p>
          <a:p>
            <a:endParaRPr kumimoji="1" lang="ja-JP" altLang="en-US" dirty="0"/>
          </a:p>
        </p:txBody>
      </p:sp>
    </p:spTree>
    <p:extLst>
      <p:ext uri="{BB962C8B-B14F-4D97-AF65-F5344CB8AC3E}">
        <p14:creationId xmlns:p14="http://schemas.microsoft.com/office/powerpoint/2010/main" val="3695558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4834F-43A8-4B33-B6A1-C6681565C552}"/>
              </a:ext>
            </a:extLst>
          </p:cNvPr>
          <p:cNvSpPr>
            <a:spLocks noGrp="1"/>
          </p:cNvSpPr>
          <p:nvPr>
            <p:ph type="title"/>
          </p:nvPr>
        </p:nvSpPr>
        <p:spPr/>
        <p:txBody>
          <a:bodyPr/>
          <a:lstStyle/>
          <a:p>
            <a:r>
              <a:rPr lang="ja-JP" altLang="en-US" sz="5400" kern="0" dirty="0">
                <a:solidFill>
                  <a:srgbClr val="FF0000"/>
                </a:solidFill>
                <a:latin typeface="Times New Roman"/>
                <a:ea typeface="メイリオ"/>
              </a:rPr>
              <a:t>　意思決定支援って何だ？</a:t>
            </a:r>
            <a:endParaRPr kumimoji="1" lang="ja-JP" altLang="en-US" dirty="0"/>
          </a:p>
        </p:txBody>
      </p:sp>
      <p:sp>
        <p:nvSpPr>
          <p:cNvPr id="3" name="コンテンツ プレースホルダー 2">
            <a:extLst>
              <a:ext uri="{FF2B5EF4-FFF2-40B4-BE49-F238E27FC236}">
                <a16:creationId xmlns:a16="http://schemas.microsoft.com/office/drawing/2014/main" id="{30A3C8F2-F1BE-46F2-B691-BD9BCFE0866B}"/>
              </a:ext>
            </a:extLst>
          </p:cNvPr>
          <p:cNvSpPr>
            <a:spLocks noGrp="1"/>
          </p:cNvSpPr>
          <p:nvPr>
            <p:ph idx="1"/>
          </p:nvPr>
        </p:nvSpPr>
        <p:spPr/>
        <p:txBody>
          <a:bodyPr/>
          <a:lstStyle/>
          <a:p>
            <a:pPr marL="514350" lvl="0" indent="-514350" eaLnBrk="0" fontAlgn="base" hangingPunct="0">
              <a:lnSpc>
                <a:spcPct val="100000"/>
              </a:lnSpc>
              <a:spcBef>
                <a:spcPct val="20000"/>
              </a:spcBef>
              <a:spcAft>
                <a:spcPct val="0"/>
              </a:spcAft>
              <a:buFont typeface="+mj-lt"/>
              <a:buAutoNum type="arabicPeriod"/>
            </a:pPr>
            <a:r>
              <a:rPr lang="ja-JP" altLang="en-US" sz="3200" kern="0" dirty="0">
                <a:solidFill>
                  <a:srgbClr val="000000"/>
                </a:solidFill>
                <a:latin typeface="Times New Roman"/>
                <a:ea typeface="メイリオ"/>
              </a:rPr>
              <a:t>意味としては、障がいのある人の「意思」を「決定」するための「支援」</a:t>
            </a:r>
            <a:endParaRPr lang="en-US" altLang="ja-JP" sz="32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200" kern="0" dirty="0">
                <a:solidFill>
                  <a:srgbClr val="000000"/>
                </a:solidFill>
                <a:latin typeface="Times New Roman"/>
                <a:ea typeface="メイリオ"/>
              </a:rPr>
              <a:t>知的・発達障がいのある人や認知症の人にはとりわけ大切な支援といえる</a:t>
            </a:r>
            <a:endParaRPr lang="en-US" altLang="ja-JP" sz="32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200" kern="0" dirty="0">
                <a:solidFill>
                  <a:srgbClr val="000000"/>
                </a:solidFill>
                <a:latin typeface="Times New Roman"/>
                <a:ea typeface="メイリオ"/>
              </a:rPr>
              <a:t>ただし、「意思決定支援」の具体的な実践については知見の蓄積が必要</a:t>
            </a:r>
            <a:endParaRPr lang="en-US" altLang="ja-JP" sz="3200" kern="0" dirty="0">
              <a:solidFill>
                <a:srgbClr val="000000"/>
              </a:solidFill>
              <a:latin typeface="Times New Roman"/>
              <a:ea typeface="メイリオ"/>
            </a:endParaRPr>
          </a:p>
          <a:p>
            <a:endParaRPr kumimoji="1" lang="ja-JP" altLang="en-US" dirty="0"/>
          </a:p>
        </p:txBody>
      </p:sp>
      <p:sp>
        <p:nvSpPr>
          <p:cNvPr id="4" name="角丸四角形 4">
            <a:extLst>
              <a:ext uri="{FF2B5EF4-FFF2-40B4-BE49-F238E27FC236}">
                <a16:creationId xmlns:a16="http://schemas.microsoft.com/office/drawing/2014/main" id="{22C1A11A-F37E-43EF-9461-BE244F981EA7}"/>
              </a:ext>
            </a:extLst>
          </p:cNvPr>
          <p:cNvSpPr/>
          <p:nvPr/>
        </p:nvSpPr>
        <p:spPr>
          <a:xfrm>
            <a:off x="1131222" y="5196731"/>
            <a:ext cx="9868472" cy="1296144"/>
          </a:xfrm>
          <a:prstGeom prst="roundRect">
            <a:avLst/>
          </a:prstGeom>
          <a:solidFill>
            <a:srgbClr val="3333CC"/>
          </a:solidFill>
          <a:ln w="25400" cap="flat" cmpd="sng" algn="ctr">
            <a:solidFill>
              <a:srgbClr val="00CC99">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3200" b="0" i="0" u="none" strike="noStrike" kern="0" cap="none" spc="0" normalizeH="0" baseline="0" noProof="0" dirty="0">
                <a:ln>
                  <a:noFill/>
                </a:ln>
                <a:solidFill>
                  <a:srgbClr val="FFFFFF"/>
                </a:solidFill>
                <a:effectLst/>
                <a:uLnTx/>
                <a:uFillTx/>
                <a:latin typeface="Times New Roman"/>
                <a:ea typeface="メイリオ"/>
                <a:cs typeface="+mn-cs"/>
              </a:rPr>
              <a:t>法定化されたことも踏まえて、障がいのある人や家族、支援者などが積極的に議論することが重要</a:t>
            </a:r>
          </a:p>
        </p:txBody>
      </p:sp>
    </p:spTree>
    <p:extLst>
      <p:ext uri="{BB962C8B-B14F-4D97-AF65-F5344CB8AC3E}">
        <p14:creationId xmlns:p14="http://schemas.microsoft.com/office/powerpoint/2010/main" val="3729058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25FAE5-44C5-47E4-8333-06A924357366}"/>
              </a:ext>
            </a:extLst>
          </p:cNvPr>
          <p:cNvSpPr>
            <a:spLocks noGrp="1"/>
          </p:cNvSpPr>
          <p:nvPr>
            <p:ph type="title"/>
          </p:nvPr>
        </p:nvSpPr>
        <p:spPr>
          <a:xfrm>
            <a:off x="838200" y="109561"/>
            <a:ext cx="10515600" cy="1325563"/>
          </a:xfrm>
        </p:spPr>
        <p:txBody>
          <a:bodyPr/>
          <a:lstStyle/>
          <a:p>
            <a:r>
              <a:rPr lang="ja-JP" altLang="en-US" sz="5400" kern="0" dirty="0">
                <a:solidFill>
                  <a:srgbClr val="FF0000"/>
                </a:solidFill>
                <a:latin typeface="Times New Roman"/>
                <a:ea typeface="メイリオ"/>
              </a:rPr>
              <a:t>　　意思決定支援って何だ？</a:t>
            </a:r>
            <a:endParaRPr kumimoji="1" lang="ja-JP" altLang="en-US" dirty="0"/>
          </a:p>
        </p:txBody>
      </p:sp>
      <p:sp>
        <p:nvSpPr>
          <p:cNvPr id="3" name="コンテンツ プレースホルダー 2">
            <a:extLst>
              <a:ext uri="{FF2B5EF4-FFF2-40B4-BE49-F238E27FC236}">
                <a16:creationId xmlns:a16="http://schemas.microsoft.com/office/drawing/2014/main" id="{EAD112E9-BD73-408A-85A3-C10999F76362}"/>
              </a:ext>
            </a:extLst>
          </p:cNvPr>
          <p:cNvSpPr>
            <a:spLocks noGrp="1"/>
          </p:cNvSpPr>
          <p:nvPr>
            <p:ph idx="1"/>
          </p:nvPr>
        </p:nvSpPr>
        <p:spPr>
          <a:xfrm>
            <a:off x="838200" y="2043953"/>
            <a:ext cx="10941424" cy="4704486"/>
          </a:xfrm>
        </p:spPr>
        <p:txBody>
          <a:bodyPr>
            <a:normAutofit fontScale="92500" lnSpcReduction="10000"/>
          </a:bodyPr>
          <a:lstStyle/>
          <a:p>
            <a:pPr marL="0" lvl="0" indent="0" eaLnBrk="0" fontAlgn="base" hangingPunct="0">
              <a:lnSpc>
                <a:spcPct val="100000"/>
              </a:lnSpc>
              <a:spcBef>
                <a:spcPct val="20000"/>
              </a:spcBef>
              <a:spcAft>
                <a:spcPct val="0"/>
              </a:spcAft>
              <a:buNone/>
            </a:pPr>
            <a:r>
              <a:rPr lang="ja-JP" altLang="en-US" sz="3200" kern="0" dirty="0">
                <a:solidFill>
                  <a:srgbClr val="000000"/>
                </a:solidFill>
                <a:latin typeface="Times New Roman"/>
                <a:ea typeface="メイリオ"/>
              </a:rPr>
              <a:t>　</a:t>
            </a:r>
            <a:r>
              <a:rPr lang="ja-JP" altLang="en-US" sz="4000" kern="0" dirty="0">
                <a:solidFill>
                  <a:srgbClr val="000000"/>
                </a:solidFill>
                <a:latin typeface="Times New Roman"/>
                <a:ea typeface="メイリオ"/>
              </a:rPr>
              <a:t>★　「意思」は、その人の思いや考えの</a:t>
            </a:r>
            <a:endParaRPr lang="en-US" altLang="ja-JP" sz="40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4000" kern="0" dirty="0">
                <a:solidFill>
                  <a:srgbClr val="000000"/>
                </a:solidFill>
                <a:latin typeface="Times New Roman"/>
                <a:ea typeface="メイリオ"/>
              </a:rPr>
              <a:t>　ことを指します（用例：個人の意思を</a:t>
            </a:r>
            <a:endParaRPr lang="en-US" altLang="ja-JP" sz="40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4000" kern="0" dirty="0">
                <a:solidFill>
                  <a:srgbClr val="000000"/>
                </a:solidFill>
                <a:latin typeface="Times New Roman"/>
                <a:ea typeface="メイリオ"/>
              </a:rPr>
              <a:t>　尊重する、意思表示する・・）</a:t>
            </a:r>
            <a:endParaRPr lang="en-US" altLang="ja-JP" sz="40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4000" kern="0" dirty="0">
                <a:solidFill>
                  <a:srgbClr val="000000"/>
                </a:solidFill>
                <a:latin typeface="Times New Roman"/>
                <a:ea typeface="メイリオ"/>
              </a:rPr>
              <a:t>　★　「意志」は、何かを成し遂げようと</a:t>
            </a:r>
            <a:endParaRPr lang="en-US" altLang="ja-JP" sz="40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4000" kern="0" dirty="0">
                <a:solidFill>
                  <a:srgbClr val="000000"/>
                </a:solidFill>
                <a:latin typeface="Times New Roman"/>
                <a:ea typeface="メイリオ"/>
              </a:rPr>
              <a:t>　する心持ちのことを指します（用例：</a:t>
            </a:r>
            <a:endParaRPr lang="en-US" altLang="ja-JP" sz="40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4000" kern="0" dirty="0">
                <a:solidFill>
                  <a:srgbClr val="000000"/>
                </a:solidFill>
                <a:latin typeface="Times New Roman"/>
                <a:ea typeface="メイリオ"/>
              </a:rPr>
              <a:t>　あの人は意志が固い、鉄の意志でやり</a:t>
            </a:r>
            <a:endParaRPr lang="en-US" altLang="ja-JP" sz="40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4000" kern="0" dirty="0">
                <a:solidFill>
                  <a:srgbClr val="000000"/>
                </a:solidFill>
                <a:latin typeface="Times New Roman"/>
                <a:ea typeface="メイリオ"/>
              </a:rPr>
              <a:t>　遂げる・・）</a:t>
            </a:r>
          </a:p>
          <a:p>
            <a:endParaRPr kumimoji="1" lang="ja-JP" altLang="en-US" dirty="0"/>
          </a:p>
        </p:txBody>
      </p:sp>
      <p:sp>
        <p:nvSpPr>
          <p:cNvPr id="4" name="角丸四角形 4">
            <a:extLst>
              <a:ext uri="{FF2B5EF4-FFF2-40B4-BE49-F238E27FC236}">
                <a16:creationId xmlns:a16="http://schemas.microsoft.com/office/drawing/2014/main" id="{135D84D7-E5A2-4F5D-A8B0-0BD1BADCFCD1}"/>
              </a:ext>
            </a:extLst>
          </p:cNvPr>
          <p:cNvSpPr/>
          <p:nvPr/>
        </p:nvSpPr>
        <p:spPr>
          <a:xfrm>
            <a:off x="1671918" y="1023133"/>
            <a:ext cx="8848164" cy="823981"/>
          </a:xfrm>
          <a:prstGeom prst="roundRect">
            <a:avLst/>
          </a:prstGeom>
          <a:solidFill>
            <a:srgbClr val="00CC99"/>
          </a:solidFill>
          <a:ln w="25400" cap="flat" cmpd="sng" algn="ctr">
            <a:solidFill>
              <a:srgbClr val="00CC99">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4000" b="0" i="0" u="none" strike="noStrike" kern="0" cap="none" spc="0" normalizeH="0" baseline="0" noProof="0" dirty="0">
                <a:ln>
                  <a:noFill/>
                </a:ln>
                <a:solidFill>
                  <a:srgbClr val="FFFFFF"/>
                </a:solidFill>
                <a:effectLst/>
                <a:uLnTx/>
                <a:uFillTx/>
                <a:latin typeface="Times New Roman"/>
                <a:ea typeface="メイリオ"/>
                <a:cs typeface="+mn-cs"/>
              </a:rPr>
              <a:t>「意思」と「意志」の違い</a:t>
            </a:r>
            <a:endParaRPr kumimoji="0" lang="ja-JP" altLang="en-US" sz="2400" b="0" i="0" u="none" strike="noStrike" kern="0" cap="none" spc="0" normalizeH="0" baseline="0" noProof="0" dirty="0">
              <a:ln>
                <a:noFill/>
              </a:ln>
              <a:solidFill>
                <a:srgbClr val="FFFFFF"/>
              </a:solidFill>
              <a:effectLst/>
              <a:uLnTx/>
              <a:uFillTx/>
              <a:latin typeface="Times New Roman"/>
              <a:ea typeface="メイリオ"/>
              <a:cs typeface="+mn-cs"/>
            </a:endParaRPr>
          </a:p>
        </p:txBody>
      </p:sp>
    </p:spTree>
    <p:extLst>
      <p:ext uri="{BB962C8B-B14F-4D97-AF65-F5344CB8AC3E}">
        <p14:creationId xmlns:p14="http://schemas.microsoft.com/office/powerpoint/2010/main" val="1419285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2153A6-D71E-4A7A-B153-1BD9D061EF95}"/>
              </a:ext>
            </a:extLst>
          </p:cNvPr>
          <p:cNvSpPr>
            <a:spLocks noGrp="1"/>
          </p:cNvSpPr>
          <p:nvPr>
            <p:ph type="title"/>
          </p:nvPr>
        </p:nvSpPr>
        <p:spPr/>
        <p:txBody>
          <a:bodyPr/>
          <a:lstStyle/>
          <a:p>
            <a:r>
              <a:rPr lang="ja-JP" altLang="en-US" sz="5400" kern="0" dirty="0">
                <a:solidFill>
                  <a:srgbClr val="FF0000"/>
                </a:solidFill>
                <a:latin typeface="Times New Roman"/>
                <a:ea typeface="メイリオ"/>
              </a:rPr>
              <a:t>　　意思決定支援って何だ？</a:t>
            </a:r>
            <a:endParaRPr kumimoji="1" lang="ja-JP" altLang="en-US" dirty="0"/>
          </a:p>
        </p:txBody>
      </p:sp>
      <p:sp>
        <p:nvSpPr>
          <p:cNvPr id="3" name="コンテンツ プレースホルダー 2">
            <a:extLst>
              <a:ext uri="{FF2B5EF4-FFF2-40B4-BE49-F238E27FC236}">
                <a16:creationId xmlns:a16="http://schemas.microsoft.com/office/drawing/2014/main" id="{E93011DC-89FB-47FC-BC23-8EC0E2CE815F}"/>
              </a:ext>
            </a:extLst>
          </p:cNvPr>
          <p:cNvSpPr>
            <a:spLocks noGrp="1"/>
          </p:cNvSpPr>
          <p:nvPr>
            <p:ph idx="1"/>
          </p:nvPr>
        </p:nvSpPr>
        <p:spPr>
          <a:xfrm>
            <a:off x="838200" y="1371600"/>
            <a:ext cx="10515600" cy="5486400"/>
          </a:xfrm>
        </p:spPr>
        <p:txBody>
          <a:bodyPr>
            <a:noAutofit/>
          </a:bodyPr>
          <a:lstStyle/>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一般的に「意思を決定する」ことを考えてみると・・</a:t>
            </a:r>
            <a:endParaRPr lang="en-US" altLang="ja-JP" sz="36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①　決定を下支えする十分な体験や経験</a:t>
            </a:r>
            <a:endParaRPr lang="en-US" altLang="ja-JP" sz="36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　（決定する経験）があり</a:t>
            </a:r>
            <a:endParaRPr lang="en-US" altLang="ja-JP" sz="36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②　決定に必要な情報の入手・理解（統</a:t>
            </a:r>
            <a:endParaRPr lang="en-US" altLang="ja-JP" sz="36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　合）・保持・比較・活用がなされ</a:t>
            </a:r>
            <a:endParaRPr lang="en-US" altLang="ja-JP" sz="36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③　決定した意思が表出、実行できる</a:t>
            </a:r>
            <a:endParaRPr lang="en-US" altLang="ja-JP" sz="36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600" kern="0" dirty="0">
                <a:solidFill>
                  <a:srgbClr val="000000"/>
                </a:solidFill>
                <a:latin typeface="Times New Roman"/>
                <a:ea typeface="メイリオ"/>
              </a:rPr>
              <a:t>　という流れが想定される</a:t>
            </a:r>
            <a:endParaRPr kumimoji="1" lang="ja-JP" altLang="en-US" sz="3600" dirty="0"/>
          </a:p>
        </p:txBody>
      </p:sp>
    </p:spTree>
    <p:extLst>
      <p:ext uri="{BB962C8B-B14F-4D97-AF65-F5344CB8AC3E}">
        <p14:creationId xmlns:p14="http://schemas.microsoft.com/office/powerpoint/2010/main" val="1122903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0C0F9-8EE7-4E5D-8EFD-BFFB15563AE0}"/>
              </a:ext>
            </a:extLst>
          </p:cNvPr>
          <p:cNvSpPr>
            <a:spLocks noGrp="1"/>
          </p:cNvSpPr>
          <p:nvPr>
            <p:ph type="title"/>
          </p:nvPr>
        </p:nvSpPr>
        <p:spPr/>
        <p:txBody>
          <a:bodyPr/>
          <a:lstStyle/>
          <a:p>
            <a:r>
              <a:rPr lang="ja-JP" altLang="en-US" sz="5400" kern="0" dirty="0">
                <a:solidFill>
                  <a:srgbClr val="3333CC"/>
                </a:solidFill>
                <a:latin typeface="Times New Roman"/>
                <a:ea typeface="メイリオ"/>
              </a:rPr>
              <a:t>　</a:t>
            </a:r>
            <a:r>
              <a:rPr lang="ja-JP" altLang="en-US" sz="5400" b="1" kern="0" dirty="0">
                <a:solidFill>
                  <a:srgbClr val="3333CC"/>
                </a:solidFill>
                <a:latin typeface="Times New Roman"/>
                <a:ea typeface="メイリオ"/>
              </a:rPr>
              <a:t>　意思決定支援は権利擁護</a:t>
            </a:r>
            <a:endParaRPr kumimoji="1" lang="ja-JP" altLang="en-US" b="1" dirty="0"/>
          </a:p>
        </p:txBody>
      </p:sp>
      <p:sp>
        <p:nvSpPr>
          <p:cNvPr id="3" name="コンテンツ プレースホルダー 2">
            <a:extLst>
              <a:ext uri="{FF2B5EF4-FFF2-40B4-BE49-F238E27FC236}">
                <a16:creationId xmlns:a16="http://schemas.microsoft.com/office/drawing/2014/main" id="{E68EA8E7-AB6F-4B09-9335-AAD61BD12990}"/>
              </a:ext>
            </a:extLst>
          </p:cNvPr>
          <p:cNvSpPr>
            <a:spLocks noGrp="1"/>
          </p:cNvSpPr>
          <p:nvPr>
            <p:ph idx="1"/>
          </p:nvPr>
        </p:nvSpPr>
        <p:spPr>
          <a:xfrm>
            <a:off x="403411" y="1825625"/>
            <a:ext cx="11187953" cy="4667250"/>
          </a:xfrm>
        </p:spPr>
        <p:txBody>
          <a:bodyPr>
            <a:normAutofit lnSpcReduction="10000"/>
          </a:bodyPr>
          <a:lstStyle/>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メイリオ" panose="020B0604030504040204" pitchFamily="50" charset="-128"/>
                <a:ea typeface="メイリオ" panose="020B0604030504040204" pitchFamily="50" charset="-128"/>
              </a:rPr>
              <a:t>虐待や差別行為など、障がいのある人の権利侵害を防止、解消する方向性の権利擁護（いわば</a:t>
            </a:r>
            <a:r>
              <a:rPr lang="ja-JP" altLang="en-US" sz="3600" u="sng" kern="0" dirty="0">
                <a:solidFill>
                  <a:srgbClr val="FF0000"/>
                </a:solidFill>
                <a:latin typeface="メイリオ" panose="020B0604030504040204" pitchFamily="50" charset="-128"/>
                <a:ea typeface="メイリオ" panose="020B0604030504040204" pitchFamily="50" charset="-128"/>
              </a:rPr>
              <a:t>「担保すべき（最低限守るべき）」権利擁護</a:t>
            </a:r>
            <a:r>
              <a:rPr lang="ja-JP" altLang="en-US" sz="3600" kern="0" dirty="0">
                <a:solidFill>
                  <a:srgbClr val="000000"/>
                </a:solidFill>
                <a:latin typeface="メイリオ" panose="020B0604030504040204" pitchFamily="50" charset="-128"/>
                <a:ea typeface="メイリオ" panose="020B0604030504040204" pitchFamily="50" charset="-128"/>
              </a:rPr>
              <a:t>：虐待防止法や差別解消法における差別的取扱いの禁止など）</a:t>
            </a:r>
            <a:endParaRPr lang="en-US" altLang="ja-JP" sz="3600" kern="0" dirty="0">
              <a:solidFill>
                <a:srgbClr val="000000"/>
              </a:solidFill>
              <a:latin typeface="メイリオ" panose="020B0604030504040204" pitchFamily="50" charset="-128"/>
              <a:ea typeface="メイリオ" panose="020B0604030504040204" pitchFamily="50" charset="-128"/>
            </a:endParaRPr>
          </a:p>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メイリオ" panose="020B0604030504040204" pitchFamily="50" charset="-128"/>
                <a:ea typeface="メイリオ" panose="020B0604030504040204" pitchFamily="50" charset="-128"/>
              </a:rPr>
              <a:t>本人の暮らしの支援や、エンパワメントという方向性を促進する権利擁護（いわば</a:t>
            </a:r>
            <a:r>
              <a:rPr lang="ja-JP" altLang="en-US" sz="3600" u="sng" kern="0" dirty="0">
                <a:solidFill>
                  <a:srgbClr val="FF0000"/>
                </a:solidFill>
                <a:latin typeface="メイリオ" panose="020B0604030504040204" pitchFamily="50" charset="-128"/>
                <a:ea typeface="メイリオ" panose="020B0604030504040204" pitchFamily="50" charset="-128"/>
              </a:rPr>
              <a:t>「開拓・開発すべき」権利擁護</a:t>
            </a:r>
            <a:r>
              <a:rPr lang="ja-JP" altLang="en-US" sz="3600" kern="0" dirty="0">
                <a:solidFill>
                  <a:srgbClr val="000000"/>
                </a:solidFill>
                <a:latin typeface="メイリオ" panose="020B0604030504040204" pitchFamily="50" charset="-128"/>
                <a:ea typeface="メイリオ" panose="020B0604030504040204" pitchFamily="50" charset="-128"/>
              </a:rPr>
              <a:t>：意思決定支援や差別解消法における合理的配慮の提供など）</a:t>
            </a:r>
          </a:p>
          <a:p>
            <a:endParaRPr kumimoji="1" lang="ja-JP" altLang="en-US" dirty="0"/>
          </a:p>
        </p:txBody>
      </p:sp>
    </p:spTree>
    <p:extLst>
      <p:ext uri="{BB962C8B-B14F-4D97-AF65-F5344CB8AC3E}">
        <p14:creationId xmlns:p14="http://schemas.microsoft.com/office/powerpoint/2010/main" val="620958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607AE3-C4F8-4D98-9762-633C8787D645}"/>
              </a:ext>
            </a:extLst>
          </p:cNvPr>
          <p:cNvSpPr>
            <a:spLocks noGrp="1"/>
          </p:cNvSpPr>
          <p:nvPr>
            <p:ph type="title"/>
          </p:nvPr>
        </p:nvSpPr>
        <p:spPr/>
        <p:txBody>
          <a:bodyPr/>
          <a:lstStyle/>
          <a:p>
            <a:r>
              <a:rPr lang="ja-JP" altLang="en-US" sz="5400" kern="0" dirty="0">
                <a:solidFill>
                  <a:srgbClr val="00CC99"/>
                </a:solidFill>
                <a:latin typeface="Times New Roman"/>
                <a:ea typeface="メイリオ"/>
              </a:rPr>
              <a:t>　　</a:t>
            </a:r>
            <a:r>
              <a:rPr lang="ja-JP" altLang="en-US" sz="5400" b="1" kern="0" dirty="0">
                <a:solidFill>
                  <a:srgbClr val="00CC99"/>
                </a:solidFill>
                <a:latin typeface="Times New Roman"/>
                <a:ea typeface="メイリオ"/>
              </a:rPr>
              <a:t>さらに踏み込むならば</a:t>
            </a:r>
            <a:endParaRPr kumimoji="1" lang="ja-JP" altLang="en-US" b="1" dirty="0"/>
          </a:p>
        </p:txBody>
      </p:sp>
      <p:sp>
        <p:nvSpPr>
          <p:cNvPr id="3" name="コンテンツ プレースホルダー 2">
            <a:extLst>
              <a:ext uri="{FF2B5EF4-FFF2-40B4-BE49-F238E27FC236}">
                <a16:creationId xmlns:a16="http://schemas.microsoft.com/office/drawing/2014/main" id="{7AD6F284-AFC1-4C22-8BB8-CFAD3B22D1AE}"/>
              </a:ext>
            </a:extLst>
          </p:cNvPr>
          <p:cNvSpPr>
            <a:spLocks noGrp="1"/>
          </p:cNvSpPr>
          <p:nvPr>
            <p:ph idx="1"/>
          </p:nvPr>
        </p:nvSpPr>
        <p:spPr>
          <a:xfrm>
            <a:off x="838200" y="1425388"/>
            <a:ext cx="10515600" cy="4751575"/>
          </a:xfrm>
        </p:spPr>
        <p:txBody>
          <a:bodyPr/>
          <a:lstStyle/>
          <a:p>
            <a:pPr marL="514350" lvl="0" indent="-514350" eaLnBrk="0" fontAlgn="base" hangingPunct="0">
              <a:lnSpc>
                <a:spcPct val="100000"/>
              </a:lnSpc>
              <a:spcBef>
                <a:spcPct val="20000"/>
              </a:spcBef>
              <a:spcAft>
                <a:spcPct val="0"/>
              </a:spcAft>
              <a:buFont typeface="+mj-lt"/>
              <a:buAutoNum type="arabicPeriod"/>
            </a:pPr>
            <a:r>
              <a:rPr lang="ja-JP" altLang="en-US" sz="3200" kern="0" dirty="0">
                <a:solidFill>
                  <a:srgbClr val="000000"/>
                </a:solidFill>
                <a:latin typeface="メイリオ" panose="020B0604030504040204" pitchFamily="50" charset="-128"/>
                <a:ea typeface="メイリオ" panose="020B0604030504040204" pitchFamily="50" charset="-128"/>
              </a:rPr>
              <a:t>障がいの有無に関わらず、憲法に規定される基本的人権は誰でも享受できるはず</a:t>
            </a:r>
            <a:endParaRPr lang="en-US" altLang="ja-JP" sz="3200" kern="0" dirty="0">
              <a:solidFill>
                <a:srgbClr val="000000"/>
              </a:solidFill>
              <a:latin typeface="メイリオ" panose="020B0604030504040204" pitchFamily="50" charset="-128"/>
              <a:ea typeface="メイリオ" panose="020B0604030504040204" pitchFamily="50" charset="-128"/>
            </a:endParaRPr>
          </a:p>
          <a:p>
            <a:pPr marL="514350" lvl="0" indent="-514350" eaLnBrk="0" fontAlgn="base" hangingPunct="0">
              <a:lnSpc>
                <a:spcPct val="100000"/>
              </a:lnSpc>
              <a:spcBef>
                <a:spcPct val="20000"/>
              </a:spcBef>
              <a:spcAft>
                <a:spcPct val="0"/>
              </a:spcAft>
              <a:buFont typeface="+mj-lt"/>
              <a:buAutoNum type="arabicPeriod"/>
            </a:pPr>
            <a:r>
              <a:rPr lang="ja-JP" altLang="en-US" sz="3200" kern="0" dirty="0">
                <a:solidFill>
                  <a:srgbClr val="000000"/>
                </a:solidFill>
                <a:latin typeface="メイリオ" panose="020B0604030504040204" pitchFamily="50" charset="-128"/>
                <a:ea typeface="メイリオ" panose="020B0604030504040204" pitchFamily="50" charset="-128"/>
              </a:rPr>
              <a:t>法の下における平等はもとより、特に基本的人権の中でも重要な幸福追求権や自由権、生存権や教育を受ける権利などは、地域における当たり前の暮らしには不可欠</a:t>
            </a:r>
            <a:endParaRPr lang="en-US" altLang="ja-JP" sz="3200" kern="0" dirty="0">
              <a:solidFill>
                <a:srgbClr val="000000"/>
              </a:solidFill>
              <a:latin typeface="メイリオ" panose="020B0604030504040204" pitchFamily="50" charset="-128"/>
              <a:ea typeface="メイリオ" panose="020B0604030504040204" pitchFamily="50" charset="-128"/>
            </a:endParaRPr>
          </a:p>
          <a:p>
            <a:pPr marL="514350" lvl="0" indent="-514350" eaLnBrk="0" fontAlgn="base" hangingPunct="0">
              <a:lnSpc>
                <a:spcPct val="100000"/>
              </a:lnSpc>
              <a:spcBef>
                <a:spcPct val="20000"/>
              </a:spcBef>
              <a:spcAft>
                <a:spcPct val="0"/>
              </a:spcAft>
              <a:buFont typeface="+mj-lt"/>
              <a:buAutoNum type="arabicPeriod"/>
            </a:pPr>
            <a:r>
              <a:rPr lang="ja-JP" altLang="en-US" sz="3200" kern="0" dirty="0">
                <a:solidFill>
                  <a:srgbClr val="000000"/>
                </a:solidFill>
                <a:latin typeface="メイリオ" panose="020B0604030504040204" pitchFamily="50" charset="-128"/>
                <a:ea typeface="メイリオ" panose="020B0604030504040204" pitchFamily="50" charset="-128"/>
              </a:rPr>
              <a:t>ただし、こうした権利を主張するためには、多くの場合「意思表明」が必要</a:t>
            </a:r>
          </a:p>
          <a:p>
            <a:endParaRPr kumimoji="1" lang="ja-JP" altLang="en-US" dirty="0"/>
          </a:p>
        </p:txBody>
      </p:sp>
      <p:sp>
        <p:nvSpPr>
          <p:cNvPr id="5" name="矢印: 右 4">
            <a:extLst>
              <a:ext uri="{FF2B5EF4-FFF2-40B4-BE49-F238E27FC236}">
                <a16:creationId xmlns:a16="http://schemas.microsoft.com/office/drawing/2014/main" id="{15BC36E8-EC7E-4188-8D46-110A9176A390}"/>
              </a:ext>
            </a:extLst>
          </p:cNvPr>
          <p:cNvSpPr/>
          <p:nvPr/>
        </p:nvSpPr>
        <p:spPr>
          <a:xfrm>
            <a:off x="1806387" y="5617691"/>
            <a:ext cx="2926977" cy="1060262"/>
          </a:xfrm>
          <a:prstGeom prst="rightArrow">
            <a:avLst>
              <a:gd name="adj1" fmla="val 69561"/>
              <a:gd name="adj2" fmla="val 37318"/>
            </a:avLst>
          </a:prstGeom>
          <a:solidFill>
            <a:srgbClr val="00CC99"/>
          </a:solidFill>
          <a:ln w="25400" cap="flat" cmpd="sng" algn="ctr">
            <a:solidFill>
              <a:srgbClr val="00CC99">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FFFFFF"/>
                </a:solidFill>
                <a:effectLst/>
                <a:uLnTx/>
                <a:uFillTx/>
                <a:latin typeface="Times New Roman"/>
                <a:ea typeface="メイリオ"/>
                <a:cs typeface="+mn-cs"/>
              </a:rPr>
              <a:t>ということは</a:t>
            </a:r>
          </a:p>
        </p:txBody>
      </p:sp>
      <p:sp>
        <p:nvSpPr>
          <p:cNvPr id="6" name="四角形: 角を丸くする 5">
            <a:extLst>
              <a:ext uri="{FF2B5EF4-FFF2-40B4-BE49-F238E27FC236}">
                <a16:creationId xmlns:a16="http://schemas.microsoft.com/office/drawing/2014/main" id="{4F5CCCD1-A00D-465F-A96D-B06BBB910F64}"/>
              </a:ext>
            </a:extLst>
          </p:cNvPr>
          <p:cNvSpPr/>
          <p:nvPr/>
        </p:nvSpPr>
        <p:spPr>
          <a:xfrm>
            <a:off x="5183596" y="5617691"/>
            <a:ext cx="5976664" cy="875184"/>
          </a:xfrm>
          <a:prstGeom prst="roundRect">
            <a:avLst/>
          </a:prstGeom>
          <a:solidFill>
            <a:srgbClr val="2D2DB9"/>
          </a:solidFill>
          <a:ln w="25400" cap="flat" cmpd="sng" algn="ctr">
            <a:solidFill>
              <a:srgbClr val="2D2DB9">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srgbClr val="FFFFFF"/>
                </a:solidFill>
                <a:effectLst/>
                <a:uLnTx/>
                <a:uFillTx/>
                <a:latin typeface="Times New Roman"/>
                <a:ea typeface="メイリオ"/>
                <a:cs typeface="+mn-cs"/>
              </a:rPr>
              <a:t>意思決定支援は基本的人権の一部では？</a:t>
            </a:r>
          </a:p>
        </p:txBody>
      </p:sp>
    </p:spTree>
    <p:extLst>
      <p:ext uri="{BB962C8B-B14F-4D97-AF65-F5344CB8AC3E}">
        <p14:creationId xmlns:p14="http://schemas.microsoft.com/office/powerpoint/2010/main" val="2480021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53EB8-31A0-4088-AFEE-4109EB678660}"/>
              </a:ext>
            </a:extLst>
          </p:cNvPr>
          <p:cNvSpPr>
            <a:spLocks noGrp="1"/>
          </p:cNvSpPr>
          <p:nvPr>
            <p:ph type="title"/>
          </p:nvPr>
        </p:nvSpPr>
        <p:spPr/>
        <p:txBody>
          <a:bodyPr/>
          <a:lstStyle/>
          <a:p>
            <a:r>
              <a:rPr lang="ja-JP" altLang="en-US" sz="5400" kern="0" dirty="0">
                <a:solidFill>
                  <a:srgbClr val="3333CC"/>
                </a:solidFill>
                <a:latin typeface="Times New Roman"/>
                <a:ea typeface="メイリオ"/>
              </a:rPr>
              <a:t>　　愚行権的なものの一例</a:t>
            </a:r>
            <a:endParaRPr kumimoji="1" lang="ja-JP" altLang="en-US" dirty="0"/>
          </a:p>
        </p:txBody>
      </p:sp>
      <p:sp>
        <p:nvSpPr>
          <p:cNvPr id="3" name="コンテンツ プレースホルダー 2">
            <a:extLst>
              <a:ext uri="{FF2B5EF4-FFF2-40B4-BE49-F238E27FC236}">
                <a16:creationId xmlns:a16="http://schemas.microsoft.com/office/drawing/2014/main" id="{BB8F3834-03FB-444A-AB99-532E936A6F01}"/>
              </a:ext>
            </a:extLst>
          </p:cNvPr>
          <p:cNvSpPr>
            <a:spLocks noGrp="1"/>
          </p:cNvSpPr>
          <p:nvPr>
            <p:ph idx="1"/>
          </p:nvPr>
        </p:nvSpPr>
        <p:spPr>
          <a:xfrm>
            <a:off x="838199" y="1825625"/>
            <a:ext cx="10860741" cy="4667250"/>
          </a:xfrm>
        </p:spPr>
        <p:txBody>
          <a:bodyPr>
            <a:normAutofit fontScale="92500" lnSpcReduction="20000"/>
          </a:bodyPr>
          <a:lstStyle/>
          <a:p>
            <a:pPr marL="0" lvl="0" indent="0" eaLnBrk="0" fontAlgn="base" hangingPunct="0">
              <a:lnSpc>
                <a:spcPct val="100000"/>
              </a:lnSpc>
              <a:spcBef>
                <a:spcPct val="20000"/>
              </a:spcBef>
              <a:spcAft>
                <a:spcPct val="0"/>
              </a:spcAft>
              <a:buNone/>
            </a:pPr>
            <a:r>
              <a:rPr lang="ja-JP" altLang="en-US" sz="3900" kern="0" dirty="0">
                <a:solidFill>
                  <a:srgbClr val="000000"/>
                </a:solidFill>
                <a:latin typeface="Times New Roman"/>
                <a:ea typeface="メイリオ"/>
              </a:rPr>
              <a:t>某アイドルグループの「総選挙」において、お気に入りのメンバーをセンターに据えたいがために年金と工賃を全額投入しようとしている　→　</a:t>
            </a:r>
            <a:r>
              <a:rPr lang="ja-JP" altLang="en-US" sz="3900" kern="0" dirty="0">
                <a:solidFill>
                  <a:srgbClr val="FF0000"/>
                </a:solidFill>
                <a:latin typeface="Times New Roman"/>
                <a:ea typeface="メイリオ"/>
              </a:rPr>
              <a:t>自分のお金だし自由じゃないの？</a:t>
            </a:r>
            <a:endParaRPr lang="en-US" altLang="ja-JP" sz="3900" kern="0" dirty="0">
              <a:solidFill>
                <a:srgbClr val="FF0000"/>
              </a:solidFill>
              <a:latin typeface="Times New Roman"/>
              <a:ea typeface="メイリオ"/>
            </a:endParaRPr>
          </a:p>
          <a:p>
            <a:pPr marL="0" lvl="0" indent="0" eaLnBrk="0" fontAlgn="base" hangingPunct="0">
              <a:lnSpc>
                <a:spcPct val="100000"/>
              </a:lnSpc>
              <a:spcBef>
                <a:spcPct val="20000"/>
              </a:spcBef>
              <a:spcAft>
                <a:spcPct val="0"/>
              </a:spcAft>
              <a:buNone/>
            </a:pPr>
            <a:endParaRPr lang="en-US" altLang="ja-JP" sz="3900" kern="0" dirty="0">
              <a:solidFill>
                <a:srgbClr val="000000"/>
              </a:solidFill>
              <a:latin typeface="Times New Roman"/>
              <a:ea typeface="メイリオ"/>
            </a:endParaRPr>
          </a:p>
          <a:p>
            <a:pPr marL="0" lvl="0" indent="0" eaLnBrk="0" fontAlgn="base" hangingPunct="0">
              <a:lnSpc>
                <a:spcPct val="100000"/>
              </a:lnSpc>
              <a:spcBef>
                <a:spcPct val="20000"/>
              </a:spcBef>
              <a:spcAft>
                <a:spcPct val="0"/>
              </a:spcAft>
              <a:buNone/>
            </a:pPr>
            <a:r>
              <a:rPr lang="ja-JP" altLang="en-US" sz="3900" kern="0" dirty="0">
                <a:solidFill>
                  <a:srgbClr val="000000"/>
                </a:solidFill>
                <a:latin typeface="Times New Roman"/>
                <a:ea typeface="メイリオ"/>
              </a:rPr>
              <a:t>飲み会で飲み過ぎて終電を逃し、駅前の公園で何度も吐きながら一晩を過ごし、フラフラになりながら始発で帰宅した　→　</a:t>
            </a:r>
            <a:r>
              <a:rPr lang="ja-JP" altLang="en-US" sz="3900" kern="0" dirty="0">
                <a:solidFill>
                  <a:srgbClr val="FF0000"/>
                </a:solidFill>
                <a:latin typeface="Times New Roman"/>
                <a:ea typeface="メイリオ"/>
              </a:rPr>
              <a:t>そういう障がいのある人って見たことありますか？</a:t>
            </a:r>
            <a:endParaRPr lang="en-US" altLang="ja-JP" sz="3900" kern="0" dirty="0">
              <a:solidFill>
                <a:srgbClr val="FF0000"/>
              </a:solidFill>
              <a:latin typeface="Times New Roman"/>
              <a:ea typeface="メイリオ"/>
            </a:endParaRPr>
          </a:p>
          <a:p>
            <a:endParaRPr kumimoji="1" lang="ja-JP" altLang="en-US" dirty="0"/>
          </a:p>
        </p:txBody>
      </p:sp>
    </p:spTree>
    <p:extLst>
      <p:ext uri="{BB962C8B-B14F-4D97-AF65-F5344CB8AC3E}">
        <p14:creationId xmlns:p14="http://schemas.microsoft.com/office/powerpoint/2010/main" val="293927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FEDBDF-4725-4618-909F-2A3D5AD11F8A}"/>
              </a:ext>
            </a:extLst>
          </p:cNvPr>
          <p:cNvSpPr>
            <a:spLocks noGrp="1"/>
          </p:cNvSpPr>
          <p:nvPr>
            <p:ph type="title"/>
          </p:nvPr>
        </p:nvSpPr>
        <p:spPr/>
        <p:txBody>
          <a:bodyPr/>
          <a:lstStyle/>
          <a:p>
            <a:r>
              <a:rPr lang="ja-JP" altLang="en-US" sz="4800" kern="0" dirty="0">
                <a:solidFill>
                  <a:srgbClr val="00CC99"/>
                </a:solidFill>
                <a:latin typeface="Times New Roman"/>
                <a:ea typeface="メイリオ"/>
              </a:rPr>
              <a:t>　　そしてもう１つ・・</a:t>
            </a:r>
            <a:endParaRPr kumimoji="1" lang="ja-JP" altLang="en-US" dirty="0"/>
          </a:p>
        </p:txBody>
      </p:sp>
      <p:sp>
        <p:nvSpPr>
          <p:cNvPr id="3" name="コンテンツ プレースホルダー 2">
            <a:extLst>
              <a:ext uri="{FF2B5EF4-FFF2-40B4-BE49-F238E27FC236}">
                <a16:creationId xmlns:a16="http://schemas.microsoft.com/office/drawing/2014/main" id="{F26A5006-4237-423B-A01D-ABAF149D364C}"/>
              </a:ext>
            </a:extLst>
          </p:cNvPr>
          <p:cNvSpPr>
            <a:spLocks noGrp="1"/>
          </p:cNvSpPr>
          <p:nvPr>
            <p:ph idx="1"/>
          </p:nvPr>
        </p:nvSpPr>
        <p:spPr>
          <a:xfrm>
            <a:off x="838200" y="1690688"/>
            <a:ext cx="10515600" cy="4802187"/>
          </a:xfrm>
        </p:spPr>
        <p:txBody>
          <a:bodyPr/>
          <a:lstStyle/>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「意思決定支援」は、障がいのある人だけが必要なものではありません</a:t>
            </a:r>
            <a:endParaRPr lang="en-US" altLang="ja-JP" sz="36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その同心円には、認知症などの疾病を有する人、薬物などが理由で十分な意思表示ができないなどが考えられます</a:t>
            </a:r>
            <a:endParaRPr lang="en-US" altLang="ja-JP" sz="36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一方で、日本の文化風土にマッチした意思決定支援のあり方も模索する必要があります（「お任せ」寿司がある国の意思決定支援とは？）</a:t>
            </a:r>
          </a:p>
          <a:p>
            <a:endParaRPr kumimoji="1" lang="ja-JP" altLang="en-US" dirty="0"/>
          </a:p>
        </p:txBody>
      </p:sp>
    </p:spTree>
    <p:extLst>
      <p:ext uri="{BB962C8B-B14F-4D97-AF65-F5344CB8AC3E}">
        <p14:creationId xmlns:p14="http://schemas.microsoft.com/office/powerpoint/2010/main" val="2161121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7C66BF-6631-4346-B33A-1F8E6A0B3CDD}"/>
              </a:ext>
            </a:extLst>
          </p:cNvPr>
          <p:cNvSpPr>
            <a:spLocks noGrp="1"/>
          </p:cNvSpPr>
          <p:nvPr>
            <p:ph type="title"/>
          </p:nvPr>
        </p:nvSpPr>
        <p:spPr>
          <a:xfrm>
            <a:off x="838200" y="365126"/>
            <a:ext cx="10515600" cy="1248522"/>
          </a:xfrm>
        </p:spPr>
        <p:txBody>
          <a:bodyPr>
            <a:normAutofit fontScale="90000"/>
          </a:bodyPr>
          <a:lstStyle/>
          <a:p>
            <a:r>
              <a:rPr lang="ja-JP" altLang="en-US" sz="4800" b="1" kern="0" dirty="0">
                <a:solidFill>
                  <a:srgbClr val="3333CC"/>
                </a:solidFill>
                <a:latin typeface="ＭＳ ゴシック" pitchFamily="49" charset="-128"/>
                <a:ea typeface="ＭＳ ゴシック" pitchFamily="49" charset="-128"/>
              </a:rPr>
              <a:t>　　　</a:t>
            </a:r>
            <a:r>
              <a:rPr lang="ja-JP" altLang="en-US" sz="5300" b="1" kern="0" dirty="0">
                <a:solidFill>
                  <a:srgbClr val="3333CC"/>
                </a:solidFill>
                <a:latin typeface="ＭＳ ゴシック" pitchFamily="49" charset="-128"/>
                <a:ea typeface="ＭＳ ゴシック" pitchFamily="49" charset="-128"/>
              </a:rPr>
              <a:t>障害者権利条約における</a:t>
            </a:r>
            <a:br>
              <a:rPr lang="en-US" altLang="ja-JP" sz="5300" b="1" kern="0" dirty="0">
                <a:solidFill>
                  <a:srgbClr val="3333CC"/>
                </a:solidFill>
                <a:latin typeface="ＭＳ ゴシック" pitchFamily="49" charset="-128"/>
                <a:ea typeface="ＭＳ ゴシック" pitchFamily="49" charset="-128"/>
              </a:rPr>
            </a:br>
            <a:r>
              <a:rPr lang="ja-JP" altLang="en-US" sz="5300" b="1" kern="0" dirty="0">
                <a:solidFill>
                  <a:srgbClr val="3333CC"/>
                </a:solidFill>
                <a:latin typeface="ＭＳ ゴシック" pitchFamily="49" charset="-128"/>
                <a:ea typeface="ＭＳ ゴシック" pitchFamily="49" charset="-128"/>
              </a:rPr>
              <a:t>　　　　意思決定支援関連規定</a:t>
            </a:r>
            <a:endParaRPr kumimoji="1" lang="ja-JP" altLang="en-US" sz="5300" b="1" dirty="0"/>
          </a:p>
        </p:txBody>
      </p:sp>
      <p:sp>
        <p:nvSpPr>
          <p:cNvPr id="3" name="コンテンツ プレースホルダー 2">
            <a:extLst>
              <a:ext uri="{FF2B5EF4-FFF2-40B4-BE49-F238E27FC236}">
                <a16:creationId xmlns:a16="http://schemas.microsoft.com/office/drawing/2014/main" id="{26B983BB-85BC-4D8E-9A27-494D60E6C8C4}"/>
              </a:ext>
            </a:extLst>
          </p:cNvPr>
          <p:cNvSpPr>
            <a:spLocks noGrp="1"/>
          </p:cNvSpPr>
          <p:nvPr>
            <p:ph idx="1"/>
          </p:nvPr>
        </p:nvSpPr>
        <p:spPr>
          <a:xfrm>
            <a:off x="537883" y="1825624"/>
            <a:ext cx="11107270" cy="4667249"/>
          </a:xfrm>
        </p:spPr>
        <p:txBody>
          <a:bodyPr/>
          <a:lstStyle/>
          <a:p>
            <a:pPr marL="0" lvl="0" indent="0" fontAlgn="base">
              <a:lnSpc>
                <a:spcPct val="100000"/>
              </a:lnSpc>
              <a:spcBef>
                <a:spcPct val="0"/>
              </a:spcBef>
              <a:spcAft>
                <a:spcPct val="0"/>
              </a:spcAft>
              <a:buNone/>
            </a:pPr>
            <a:r>
              <a:rPr lang="en-US" altLang="ja-JP" sz="3600" dirty="0">
                <a:solidFill>
                  <a:srgbClr val="000000"/>
                </a:solidFill>
                <a:latin typeface="Times New Roman"/>
                <a:ea typeface="メイリオ"/>
              </a:rPr>
              <a:t>【</a:t>
            </a:r>
            <a:r>
              <a:rPr lang="ja-JP" altLang="en-US" sz="3600" dirty="0">
                <a:solidFill>
                  <a:srgbClr val="000000"/>
                </a:solidFill>
                <a:latin typeface="Times New Roman"/>
                <a:ea typeface="メイリオ"/>
              </a:rPr>
              <a:t>第１２条</a:t>
            </a:r>
            <a:r>
              <a:rPr lang="en-US" altLang="ja-JP" sz="3600" dirty="0">
                <a:solidFill>
                  <a:srgbClr val="000000"/>
                </a:solidFill>
                <a:latin typeface="Times New Roman"/>
                <a:ea typeface="メイリオ"/>
              </a:rPr>
              <a:t>】</a:t>
            </a:r>
          </a:p>
          <a:p>
            <a:pPr marL="0" lvl="0" indent="0" fontAlgn="base">
              <a:lnSpc>
                <a:spcPct val="100000"/>
              </a:lnSpc>
              <a:spcBef>
                <a:spcPct val="0"/>
              </a:spcBef>
              <a:spcAft>
                <a:spcPct val="0"/>
              </a:spcAft>
              <a:buNone/>
            </a:pPr>
            <a:r>
              <a:rPr lang="ja-JP" altLang="en-US" sz="3600" dirty="0">
                <a:solidFill>
                  <a:srgbClr val="000000"/>
                </a:solidFill>
                <a:latin typeface="Times New Roman"/>
                <a:ea typeface="メイリオ"/>
              </a:rPr>
              <a:t>（法律の前にひとしく認められる権利）</a:t>
            </a:r>
            <a:endParaRPr lang="en-US" altLang="ja-JP" sz="3600" dirty="0">
              <a:solidFill>
                <a:srgbClr val="000000"/>
              </a:solidFill>
              <a:latin typeface="Times New Roman"/>
              <a:ea typeface="メイリオ"/>
            </a:endParaRPr>
          </a:p>
          <a:p>
            <a:pPr marL="0" lvl="0" indent="0" fontAlgn="base">
              <a:lnSpc>
                <a:spcPct val="100000"/>
              </a:lnSpc>
              <a:spcBef>
                <a:spcPct val="0"/>
              </a:spcBef>
              <a:spcAft>
                <a:spcPct val="0"/>
              </a:spcAft>
              <a:buNone/>
            </a:pPr>
            <a:r>
              <a:rPr lang="ja-JP" altLang="en-US" sz="3600" dirty="0">
                <a:solidFill>
                  <a:srgbClr val="000000"/>
                </a:solidFill>
                <a:latin typeface="Times New Roman"/>
                <a:ea typeface="メイリオ"/>
              </a:rPr>
              <a:t>・</a:t>
            </a:r>
            <a:r>
              <a:rPr lang="ja-JP" altLang="ja-JP" sz="3600" dirty="0">
                <a:solidFill>
                  <a:srgbClr val="000000"/>
                </a:solidFill>
                <a:latin typeface="Times New Roman"/>
                <a:ea typeface="メイリオ"/>
              </a:rPr>
              <a:t>締約国は、</a:t>
            </a:r>
            <a:r>
              <a:rPr lang="ja-JP" altLang="ja-JP" sz="3600" u="wavy" dirty="0">
                <a:solidFill>
                  <a:srgbClr val="000000"/>
                </a:solidFill>
                <a:latin typeface="Times New Roman"/>
                <a:ea typeface="メイリオ"/>
              </a:rPr>
              <a:t>障害者が生活のあらゆる側面において他の者との平等を基礎として法的能力を享有する</a:t>
            </a:r>
            <a:r>
              <a:rPr lang="ja-JP" altLang="ja-JP" sz="3600" dirty="0">
                <a:solidFill>
                  <a:srgbClr val="000000"/>
                </a:solidFill>
                <a:latin typeface="Times New Roman"/>
                <a:ea typeface="メイリオ"/>
              </a:rPr>
              <a:t>ことを認める。</a:t>
            </a:r>
            <a:r>
              <a:rPr lang="en-US" altLang="ja-JP" sz="3600" dirty="0">
                <a:solidFill>
                  <a:srgbClr val="000000"/>
                </a:solidFill>
                <a:latin typeface="Times New Roman"/>
                <a:ea typeface="メイリオ"/>
              </a:rPr>
              <a:t> </a:t>
            </a:r>
            <a:endParaRPr lang="ja-JP" altLang="ja-JP" sz="3600" dirty="0">
              <a:solidFill>
                <a:srgbClr val="000000"/>
              </a:solidFill>
              <a:latin typeface="Times New Roman"/>
              <a:ea typeface="メイリオ"/>
            </a:endParaRPr>
          </a:p>
          <a:p>
            <a:pPr marL="0" lvl="0" indent="0" fontAlgn="base">
              <a:lnSpc>
                <a:spcPct val="100000"/>
              </a:lnSpc>
              <a:spcBef>
                <a:spcPct val="0"/>
              </a:spcBef>
              <a:spcAft>
                <a:spcPct val="0"/>
              </a:spcAft>
              <a:buNone/>
            </a:pPr>
            <a:r>
              <a:rPr lang="ja-JP" altLang="en-US" sz="3600" dirty="0">
                <a:solidFill>
                  <a:srgbClr val="000000"/>
                </a:solidFill>
                <a:latin typeface="Times New Roman"/>
                <a:ea typeface="メイリオ"/>
              </a:rPr>
              <a:t>・</a:t>
            </a:r>
            <a:r>
              <a:rPr lang="ja-JP" altLang="ja-JP" sz="3600" dirty="0">
                <a:solidFill>
                  <a:srgbClr val="000000"/>
                </a:solidFill>
                <a:latin typeface="Times New Roman"/>
                <a:ea typeface="メイリオ"/>
              </a:rPr>
              <a:t>締約国は、</a:t>
            </a:r>
            <a:r>
              <a:rPr lang="ja-JP" altLang="ja-JP" sz="3600" u="wavy" dirty="0">
                <a:solidFill>
                  <a:srgbClr val="000000"/>
                </a:solidFill>
                <a:latin typeface="Times New Roman"/>
                <a:ea typeface="メイリオ"/>
              </a:rPr>
              <a:t>障害者がその法的能力の行使に当たって必要とする支援を利用する機会を提供するための適当な措置</a:t>
            </a:r>
            <a:r>
              <a:rPr lang="ja-JP" altLang="ja-JP" sz="3600" dirty="0">
                <a:solidFill>
                  <a:srgbClr val="000000"/>
                </a:solidFill>
                <a:latin typeface="Times New Roman"/>
                <a:ea typeface="メイリオ"/>
              </a:rPr>
              <a:t>をとる。</a:t>
            </a:r>
            <a:r>
              <a:rPr lang="en-US" altLang="ja-JP" sz="3600" dirty="0">
                <a:solidFill>
                  <a:srgbClr val="000000"/>
                </a:solidFill>
                <a:latin typeface="Times New Roman"/>
                <a:ea typeface="メイリオ"/>
              </a:rPr>
              <a:t> </a:t>
            </a:r>
            <a:endParaRPr lang="ja-JP" altLang="ja-JP" sz="3600" dirty="0">
              <a:solidFill>
                <a:srgbClr val="000000"/>
              </a:solidFill>
              <a:latin typeface="Times New Roman"/>
              <a:ea typeface="メイリオ"/>
            </a:endParaRPr>
          </a:p>
          <a:p>
            <a:endParaRPr kumimoji="1" lang="ja-JP" altLang="en-US" dirty="0"/>
          </a:p>
        </p:txBody>
      </p:sp>
    </p:spTree>
    <p:extLst>
      <p:ext uri="{BB962C8B-B14F-4D97-AF65-F5344CB8AC3E}">
        <p14:creationId xmlns:p14="http://schemas.microsoft.com/office/powerpoint/2010/main" val="109940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B5DB29-B48B-4162-925D-28E500A3F4BF}"/>
              </a:ext>
            </a:extLst>
          </p:cNvPr>
          <p:cNvSpPr>
            <a:spLocks noGrp="1"/>
          </p:cNvSpPr>
          <p:nvPr>
            <p:ph type="title"/>
          </p:nvPr>
        </p:nvSpPr>
        <p:spPr/>
        <p:txBody>
          <a:bodyPr/>
          <a:lstStyle/>
          <a:p>
            <a:r>
              <a:rPr lang="ja-JP" altLang="en-US" sz="4246" kern="0" dirty="0">
                <a:solidFill>
                  <a:srgbClr val="00B050"/>
                </a:solidFill>
                <a:latin typeface="メイリオ" panose="020B0604030504040204" pitchFamily="50" charset="-128"/>
                <a:ea typeface="メイリオ" panose="020B0604030504040204" pitchFamily="50" charset="-128"/>
              </a:rPr>
              <a:t>　　障害者権利条約と意思決定支援</a:t>
            </a:r>
            <a:endParaRPr kumimoji="1" lang="ja-JP" altLang="en-US" dirty="0"/>
          </a:p>
        </p:txBody>
      </p:sp>
      <p:sp>
        <p:nvSpPr>
          <p:cNvPr id="3" name="コンテンツ プレースホルダー 2">
            <a:extLst>
              <a:ext uri="{FF2B5EF4-FFF2-40B4-BE49-F238E27FC236}">
                <a16:creationId xmlns:a16="http://schemas.microsoft.com/office/drawing/2014/main" id="{D1F1EED0-D1AD-4061-8496-15493E5490D2}"/>
              </a:ext>
            </a:extLst>
          </p:cNvPr>
          <p:cNvSpPr>
            <a:spLocks noGrp="1"/>
          </p:cNvSpPr>
          <p:nvPr>
            <p:ph idx="1"/>
          </p:nvPr>
        </p:nvSpPr>
        <p:spPr>
          <a:xfrm>
            <a:off x="430305" y="1690688"/>
            <a:ext cx="11214847" cy="4802187"/>
          </a:xfrm>
        </p:spPr>
        <p:txBody>
          <a:bodyPr/>
          <a:lstStyle/>
          <a:p>
            <a:pPr marL="474796" lvl="0" indent="-474796" eaLnBrk="0" fontAlgn="base" hangingPunct="0">
              <a:lnSpc>
                <a:spcPct val="100000"/>
              </a:lnSpc>
              <a:spcBef>
                <a:spcPct val="20000"/>
              </a:spcBef>
              <a:spcAft>
                <a:spcPct val="0"/>
              </a:spcAft>
              <a:buFont typeface="+mj-lt"/>
              <a:buAutoNum type="arabicPeriod" startAt="4"/>
            </a:pPr>
            <a:r>
              <a:rPr lang="ja-JP" altLang="en-US" sz="3200" kern="0" dirty="0">
                <a:solidFill>
                  <a:srgbClr val="000000"/>
                </a:solidFill>
                <a:latin typeface="メイリオ" panose="020B0604030504040204" pitchFamily="50" charset="-128"/>
                <a:ea typeface="メイリオ" panose="020B0604030504040204" pitchFamily="50" charset="-128"/>
              </a:rPr>
              <a:t>国連の国際条約を批准（国内で効果を適用させるための手続き、仲間入りすること）するためには、</a:t>
            </a:r>
            <a:r>
              <a:rPr lang="ja-JP" altLang="en-US" sz="3200" u="sng" kern="0" dirty="0">
                <a:solidFill>
                  <a:srgbClr val="FF0000"/>
                </a:solidFill>
                <a:latin typeface="メイリオ" panose="020B0604030504040204" pitchFamily="50" charset="-128"/>
                <a:ea typeface="メイリオ" panose="020B0604030504040204" pitchFamily="50" charset="-128"/>
              </a:rPr>
              <a:t>条約の内容に沿った国内法制度であることが必要</a:t>
            </a:r>
            <a:endParaRPr lang="en-US" altLang="ja-JP" sz="3200" u="sng" kern="0" dirty="0">
              <a:solidFill>
                <a:srgbClr val="FF0000"/>
              </a:solidFill>
              <a:latin typeface="メイリオ" panose="020B0604030504040204" pitchFamily="50" charset="-128"/>
              <a:ea typeface="メイリオ" panose="020B0604030504040204" pitchFamily="50" charset="-128"/>
            </a:endParaRPr>
          </a:p>
          <a:p>
            <a:pPr marL="474796" lvl="0" indent="-474796" eaLnBrk="0" fontAlgn="base" hangingPunct="0">
              <a:lnSpc>
                <a:spcPct val="100000"/>
              </a:lnSpc>
              <a:spcBef>
                <a:spcPct val="20000"/>
              </a:spcBef>
              <a:spcAft>
                <a:spcPct val="0"/>
              </a:spcAft>
              <a:buFont typeface="+mj-lt"/>
              <a:buAutoNum type="arabicPeriod" startAt="4"/>
            </a:pPr>
            <a:r>
              <a:rPr lang="ja-JP" altLang="en-US" sz="3200" kern="0" dirty="0">
                <a:solidFill>
                  <a:srgbClr val="000000"/>
                </a:solidFill>
                <a:latin typeface="メイリオ" panose="020B0604030504040204" pitchFamily="50" charset="-128"/>
                <a:ea typeface="メイリオ" panose="020B0604030504040204" pitchFamily="50" charset="-128"/>
              </a:rPr>
              <a:t>日本においては、</a:t>
            </a:r>
            <a:r>
              <a:rPr lang="ja-JP" altLang="en-US" sz="3200" u="sng" kern="0" dirty="0">
                <a:solidFill>
                  <a:srgbClr val="FF0000"/>
                </a:solidFill>
                <a:latin typeface="メイリオ" panose="020B0604030504040204" pitchFamily="50" charset="-128"/>
                <a:ea typeface="メイリオ" panose="020B0604030504040204" pitchFamily="50" charset="-128"/>
              </a:rPr>
              <a:t>憲法第１４条において法の下の平等原則を置き、権利行使に関する措置は成年後見制度</a:t>
            </a:r>
            <a:r>
              <a:rPr lang="ja-JP" altLang="en-US" sz="3200" kern="0" dirty="0">
                <a:solidFill>
                  <a:srgbClr val="000000"/>
                </a:solidFill>
                <a:latin typeface="メイリオ" panose="020B0604030504040204" pitchFamily="50" charset="-128"/>
                <a:ea typeface="メイリオ" panose="020B0604030504040204" pitchFamily="50" charset="-128"/>
              </a:rPr>
              <a:t>において対応</a:t>
            </a:r>
            <a:endParaRPr lang="en-US" altLang="ja-JP" sz="3200" kern="0" dirty="0">
              <a:solidFill>
                <a:srgbClr val="000000"/>
              </a:solidFill>
              <a:latin typeface="メイリオ" panose="020B0604030504040204" pitchFamily="50" charset="-128"/>
              <a:ea typeface="メイリオ" panose="020B0604030504040204" pitchFamily="50" charset="-128"/>
            </a:endParaRPr>
          </a:p>
          <a:p>
            <a:pPr marL="474796" lvl="0" indent="-474796" eaLnBrk="0" fontAlgn="base" hangingPunct="0">
              <a:lnSpc>
                <a:spcPct val="100000"/>
              </a:lnSpc>
              <a:spcBef>
                <a:spcPct val="20000"/>
              </a:spcBef>
              <a:spcAft>
                <a:spcPct val="0"/>
              </a:spcAft>
              <a:buFont typeface="+mj-lt"/>
              <a:buAutoNum type="arabicPeriod" startAt="4"/>
            </a:pPr>
            <a:r>
              <a:rPr lang="ja-JP" altLang="en-US" sz="3200" kern="0" dirty="0">
                <a:solidFill>
                  <a:srgbClr val="000000"/>
                </a:solidFill>
                <a:latin typeface="メイリオ" panose="020B0604030504040204" pitchFamily="50" charset="-128"/>
                <a:ea typeface="メイリオ" panose="020B0604030504040204" pitchFamily="50" charset="-128"/>
              </a:rPr>
              <a:t>ただし、むしろ</a:t>
            </a:r>
            <a:r>
              <a:rPr lang="ja-JP" altLang="en-US" sz="3200" u="sng" kern="0" dirty="0">
                <a:solidFill>
                  <a:srgbClr val="FF0000"/>
                </a:solidFill>
                <a:latin typeface="メイリオ" panose="020B0604030504040204" pitchFamily="50" charset="-128"/>
                <a:ea typeface="メイリオ" panose="020B0604030504040204" pitchFamily="50" charset="-128"/>
              </a:rPr>
              <a:t>成年後見制度が法的能力の行使を阻害</a:t>
            </a:r>
            <a:r>
              <a:rPr lang="ja-JP" altLang="en-US" sz="3200" kern="0" dirty="0">
                <a:solidFill>
                  <a:srgbClr val="000000"/>
                </a:solidFill>
                <a:latin typeface="メイリオ" panose="020B0604030504040204" pitchFamily="50" charset="-128"/>
                <a:ea typeface="メイリオ" panose="020B0604030504040204" pitchFamily="50" charset="-128"/>
              </a:rPr>
              <a:t>との意見もあり</a:t>
            </a:r>
            <a:endParaRPr lang="en-US" altLang="ja-JP" sz="3200" kern="0" dirty="0">
              <a:solidFill>
                <a:srgbClr val="000000"/>
              </a:solidFill>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2332019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108239-11BF-4D2C-AFF4-46D69E6EB019}"/>
              </a:ext>
            </a:extLst>
          </p:cNvPr>
          <p:cNvSpPr>
            <a:spLocks noGrp="1"/>
          </p:cNvSpPr>
          <p:nvPr>
            <p:ph type="title"/>
          </p:nvPr>
        </p:nvSpPr>
        <p:spPr>
          <a:xfrm>
            <a:off x="838200" y="365125"/>
            <a:ext cx="10515600" cy="1460500"/>
          </a:xfrm>
        </p:spPr>
        <p:txBody>
          <a:bodyPr>
            <a:normAutofit/>
          </a:bodyPr>
          <a:lstStyle/>
          <a:p>
            <a:r>
              <a:rPr lang="ja-JP" altLang="en-US" sz="4800" b="1" kern="0" dirty="0">
                <a:solidFill>
                  <a:srgbClr val="3333CC"/>
                </a:solidFill>
                <a:latin typeface="ＭＳ ゴシック" pitchFamily="49" charset="-128"/>
                <a:ea typeface="ＭＳ ゴシック" pitchFamily="49" charset="-128"/>
              </a:rPr>
              <a:t>　　　障害者権利条約における</a:t>
            </a:r>
            <a:br>
              <a:rPr lang="en-US" altLang="ja-JP" sz="4800" b="1" kern="0" dirty="0">
                <a:solidFill>
                  <a:srgbClr val="3333CC"/>
                </a:solidFill>
                <a:latin typeface="ＭＳ ゴシック" pitchFamily="49" charset="-128"/>
                <a:ea typeface="ＭＳ ゴシック" pitchFamily="49" charset="-128"/>
              </a:rPr>
            </a:br>
            <a:r>
              <a:rPr lang="ja-JP" altLang="en-US" sz="4800" b="1" kern="0" dirty="0">
                <a:solidFill>
                  <a:srgbClr val="3333CC"/>
                </a:solidFill>
                <a:latin typeface="ＭＳ ゴシック" pitchFamily="49" charset="-128"/>
                <a:ea typeface="ＭＳ ゴシック" pitchFamily="49" charset="-128"/>
              </a:rPr>
              <a:t>　　　　意思決定支援関連規定</a:t>
            </a:r>
            <a:endParaRPr kumimoji="1" lang="ja-JP" altLang="en-US" b="1" dirty="0"/>
          </a:p>
        </p:txBody>
      </p:sp>
      <p:sp>
        <p:nvSpPr>
          <p:cNvPr id="3" name="コンテンツ プレースホルダー 2">
            <a:extLst>
              <a:ext uri="{FF2B5EF4-FFF2-40B4-BE49-F238E27FC236}">
                <a16:creationId xmlns:a16="http://schemas.microsoft.com/office/drawing/2014/main" id="{CFE56655-708D-4A3E-8D72-F647C53A5F6B}"/>
              </a:ext>
            </a:extLst>
          </p:cNvPr>
          <p:cNvSpPr>
            <a:spLocks noGrp="1"/>
          </p:cNvSpPr>
          <p:nvPr>
            <p:ph idx="1"/>
          </p:nvPr>
        </p:nvSpPr>
        <p:spPr>
          <a:xfrm>
            <a:off x="484094" y="1825625"/>
            <a:ext cx="11295530" cy="4667250"/>
          </a:xfrm>
        </p:spPr>
        <p:txBody>
          <a:bodyPr>
            <a:normAutofit/>
          </a:bodyPr>
          <a:lstStyle/>
          <a:p>
            <a:pPr marL="0" lvl="0" indent="0" fontAlgn="base">
              <a:lnSpc>
                <a:spcPct val="100000"/>
              </a:lnSpc>
              <a:spcBef>
                <a:spcPct val="0"/>
              </a:spcBef>
              <a:spcAft>
                <a:spcPct val="0"/>
              </a:spcAft>
              <a:buNone/>
            </a:pPr>
            <a:r>
              <a:rPr lang="en-US" altLang="ja-JP" sz="3600" dirty="0">
                <a:solidFill>
                  <a:srgbClr val="000000"/>
                </a:solidFill>
                <a:latin typeface="AR P丸ゴシック体M" panose="020B0600010101010101" pitchFamily="50" charset="-128"/>
                <a:ea typeface="AR P丸ゴシック体M" panose="020B0600010101010101" pitchFamily="50" charset="-128"/>
              </a:rPr>
              <a:t>【</a:t>
            </a:r>
            <a:r>
              <a:rPr lang="ja-JP" altLang="en-US" sz="3600" dirty="0">
                <a:solidFill>
                  <a:srgbClr val="000000"/>
                </a:solidFill>
                <a:latin typeface="AR P丸ゴシック体M" panose="020B0600010101010101" pitchFamily="50" charset="-128"/>
                <a:ea typeface="AR P丸ゴシック体M" panose="020B0600010101010101" pitchFamily="50" charset="-128"/>
              </a:rPr>
              <a:t>第１９条</a:t>
            </a:r>
            <a:r>
              <a:rPr lang="en-US" altLang="ja-JP" sz="3600" dirty="0">
                <a:solidFill>
                  <a:srgbClr val="000000"/>
                </a:solidFill>
                <a:latin typeface="AR P丸ゴシック体M" panose="020B0600010101010101" pitchFamily="50" charset="-128"/>
                <a:ea typeface="AR P丸ゴシック体M" panose="020B0600010101010101" pitchFamily="50" charset="-128"/>
              </a:rPr>
              <a:t>】</a:t>
            </a:r>
          </a:p>
          <a:p>
            <a:pPr marL="0" lvl="0" indent="0" fontAlgn="base">
              <a:lnSpc>
                <a:spcPct val="100000"/>
              </a:lnSpc>
              <a:spcBef>
                <a:spcPct val="0"/>
              </a:spcBef>
              <a:spcAft>
                <a:spcPct val="0"/>
              </a:spcAft>
              <a:buNone/>
            </a:pPr>
            <a:r>
              <a:rPr lang="ja-JP" altLang="en-US" sz="3600" dirty="0">
                <a:solidFill>
                  <a:srgbClr val="000000"/>
                </a:solidFill>
                <a:latin typeface="AR P丸ゴシック体M" panose="020B0600010101010101" pitchFamily="50" charset="-128"/>
                <a:ea typeface="AR P丸ゴシック体M" panose="020B0600010101010101" pitchFamily="50" charset="-128"/>
              </a:rPr>
              <a:t>（自立した生活及び地域社会への包容）</a:t>
            </a:r>
            <a:endParaRPr lang="en-US" altLang="ja-JP" sz="3600" dirty="0">
              <a:solidFill>
                <a:srgbClr val="000000"/>
              </a:solidFill>
              <a:latin typeface="AR P丸ゴシック体M" panose="020B0600010101010101" pitchFamily="50" charset="-128"/>
              <a:ea typeface="AR P丸ゴシック体M" panose="020B0600010101010101" pitchFamily="50" charset="-128"/>
            </a:endParaRPr>
          </a:p>
          <a:p>
            <a:pPr marL="0" lvl="0" indent="0" fontAlgn="base">
              <a:lnSpc>
                <a:spcPct val="100000"/>
              </a:lnSpc>
              <a:spcBef>
                <a:spcPct val="0"/>
              </a:spcBef>
              <a:spcAft>
                <a:spcPct val="0"/>
              </a:spcAft>
              <a:buNone/>
            </a:pPr>
            <a:r>
              <a:rPr lang="ja-JP" altLang="en-US" sz="3600" dirty="0">
                <a:solidFill>
                  <a:srgbClr val="000000"/>
                </a:solidFill>
                <a:latin typeface="AR P丸ゴシック体M" panose="020B0600010101010101" pitchFamily="50" charset="-128"/>
                <a:ea typeface="AR P丸ゴシック体M" panose="020B0600010101010101" pitchFamily="50" charset="-128"/>
              </a:rPr>
              <a:t>・</a:t>
            </a:r>
            <a:r>
              <a:rPr lang="ja-JP" altLang="ja-JP" sz="3600" dirty="0">
                <a:solidFill>
                  <a:srgbClr val="000000"/>
                </a:solidFill>
                <a:latin typeface="AR P丸ゴシック体M" panose="020B0600010101010101" pitchFamily="50" charset="-128"/>
                <a:ea typeface="AR P丸ゴシック体M" panose="020B0600010101010101" pitchFamily="50" charset="-128"/>
              </a:rPr>
              <a:t>締約国は</a:t>
            </a:r>
            <a:r>
              <a:rPr lang="ja-JP" altLang="en-US" sz="3600" dirty="0">
                <a:solidFill>
                  <a:srgbClr val="000000"/>
                </a:solidFill>
                <a:latin typeface="AR P丸ゴシック体M" panose="020B0600010101010101" pitchFamily="50" charset="-128"/>
                <a:ea typeface="AR P丸ゴシック体M" panose="020B0600010101010101" pitchFamily="50" charset="-128"/>
              </a:rPr>
              <a:t>・・全ての障害者が</a:t>
            </a:r>
            <a:r>
              <a:rPr lang="ja-JP" altLang="en-US" sz="3600" u="sng" dirty="0">
                <a:solidFill>
                  <a:srgbClr val="000000"/>
                </a:solidFill>
                <a:latin typeface="AR P丸ゴシック体M" panose="020B0600010101010101" pitchFamily="50" charset="-128"/>
                <a:ea typeface="AR P丸ゴシック体M" panose="020B0600010101010101" pitchFamily="50" charset="-128"/>
              </a:rPr>
              <a:t>他の者と平等の選択の機会をもって</a:t>
            </a:r>
            <a:r>
              <a:rPr lang="ja-JP" altLang="en-US" sz="3600" dirty="0">
                <a:solidFill>
                  <a:srgbClr val="000000"/>
                </a:solidFill>
                <a:latin typeface="AR P丸ゴシック体M" panose="020B0600010101010101" pitchFamily="50" charset="-128"/>
                <a:ea typeface="AR P丸ゴシック体M" panose="020B0600010101010101" pitchFamily="50" charset="-128"/>
              </a:rPr>
              <a:t>地域社会で生活する平等の権利を有することを認める・・</a:t>
            </a:r>
            <a:endParaRPr lang="ja-JP" altLang="ja-JP" sz="3600" dirty="0">
              <a:solidFill>
                <a:srgbClr val="000000"/>
              </a:solidFill>
              <a:latin typeface="AR P丸ゴシック体M" panose="020B0600010101010101" pitchFamily="50" charset="-128"/>
              <a:ea typeface="AR P丸ゴシック体M" panose="020B0600010101010101" pitchFamily="50" charset="-128"/>
            </a:endParaRPr>
          </a:p>
          <a:p>
            <a:pPr marL="0" lvl="0" indent="0" fontAlgn="base">
              <a:lnSpc>
                <a:spcPct val="100000"/>
              </a:lnSpc>
              <a:spcBef>
                <a:spcPct val="0"/>
              </a:spcBef>
              <a:spcAft>
                <a:spcPct val="0"/>
              </a:spcAft>
              <a:buNone/>
            </a:pPr>
            <a:r>
              <a:rPr lang="ja-JP" altLang="en-US" sz="3600" dirty="0">
                <a:solidFill>
                  <a:srgbClr val="000000"/>
                </a:solidFill>
                <a:latin typeface="AR P丸ゴシック体M" panose="020B0600010101010101" pitchFamily="50" charset="-128"/>
                <a:ea typeface="AR P丸ゴシック体M" panose="020B0600010101010101" pitchFamily="50" charset="-128"/>
              </a:rPr>
              <a:t>・障害者は・・</a:t>
            </a:r>
            <a:r>
              <a:rPr lang="ja-JP" altLang="ja-JP" sz="3600" u="sng" dirty="0">
                <a:solidFill>
                  <a:srgbClr val="000000"/>
                </a:solidFill>
                <a:latin typeface="AR P丸ゴシック体M" panose="020B0600010101010101" pitchFamily="50" charset="-128"/>
                <a:ea typeface="AR P丸ゴシック体M" panose="020B0600010101010101" pitchFamily="50" charset="-128"/>
              </a:rPr>
              <a:t>居住地を選択し、及びどこで誰と生活するかを選択する機会を有する</a:t>
            </a:r>
            <a:r>
              <a:rPr lang="ja-JP" altLang="ja-JP" sz="3600" dirty="0">
                <a:solidFill>
                  <a:srgbClr val="000000"/>
                </a:solidFill>
                <a:latin typeface="AR P丸ゴシック体M" panose="020B0600010101010101" pitchFamily="50" charset="-128"/>
                <a:ea typeface="AR P丸ゴシック体M" panose="020B0600010101010101" pitchFamily="50" charset="-128"/>
              </a:rPr>
              <a:t>こと並びに特定の生活施設で生活する義務を負わない</a:t>
            </a:r>
            <a:r>
              <a:rPr lang="ja-JP" altLang="en-US" sz="3600" dirty="0">
                <a:solidFill>
                  <a:srgbClr val="000000"/>
                </a:solidFill>
                <a:latin typeface="AR P丸ゴシック体M" panose="020B0600010101010101" pitchFamily="50" charset="-128"/>
                <a:ea typeface="AR P丸ゴシック体M" panose="020B0600010101010101" pitchFamily="50" charset="-128"/>
              </a:rPr>
              <a:t>・・</a:t>
            </a:r>
            <a:endParaRPr lang="ja-JP" altLang="ja-JP" sz="3600" dirty="0">
              <a:solidFill>
                <a:srgbClr val="000000"/>
              </a:solidFill>
              <a:latin typeface="AR P丸ゴシック体M" panose="020B0600010101010101" pitchFamily="50" charset="-128"/>
              <a:ea typeface="AR P丸ゴシック体M" panose="020B0600010101010101" pitchFamily="50" charset="-128"/>
            </a:endParaRPr>
          </a:p>
          <a:p>
            <a:endParaRPr kumimoji="1" lang="ja-JP" altLang="en-US" dirty="0"/>
          </a:p>
        </p:txBody>
      </p:sp>
    </p:spTree>
    <p:extLst>
      <p:ext uri="{BB962C8B-B14F-4D97-AF65-F5344CB8AC3E}">
        <p14:creationId xmlns:p14="http://schemas.microsoft.com/office/powerpoint/2010/main" val="299564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B2DFE9-8EC6-4BAC-90D4-FFBC11C65B0A}"/>
              </a:ext>
            </a:extLst>
          </p:cNvPr>
          <p:cNvSpPr>
            <a:spLocks noGrp="1"/>
          </p:cNvSpPr>
          <p:nvPr>
            <p:ph type="title"/>
          </p:nvPr>
        </p:nvSpPr>
        <p:spPr/>
        <p:txBody>
          <a:bodyPr>
            <a:noAutofit/>
          </a:bodyPr>
          <a:lstStyle/>
          <a:p>
            <a:r>
              <a:rPr lang="ja-JP" altLang="en-US" sz="4800" b="1" kern="0" dirty="0">
                <a:solidFill>
                  <a:srgbClr val="2D2DB9"/>
                </a:solidFill>
                <a:latin typeface="ＭＳ ゴシック" pitchFamily="49" charset="-128"/>
                <a:ea typeface="ＭＳ ゴシック" pitchFamily="49" charset="-128"/>
              </a:rPr>
              <a:t>　　改正障害者基本法において</a:t>
            </a:r>
            <a:br>
              <a:rPr lang="en-US" altLang="ja-JP" sz="4800" b="1" kern="0" dirty="0">
                <a:solidFill>
                  <a:srgbClr val="2D2DB9"/>
                </a:solidFill>
                <a:latin typeface="ＭＳ ゴシック" pitchFamily="49" charset="-128"/>
                <a:ea typeface="ＭＳ ゴシック" pitchFamily="49" charset="-128"/>
              </a:rPr>
            </a:br>
            <a:r>
              <a:rPr lang="ja-JP" altLang="en-US" sz="4800" b="1" kern="0" dirty="0">
                <a:solidFill>
                  <a:srgbClr val="2D2DB9"/>
                </a:solidFill>
                <a:latin typeface="ＭＳ ゴシック" pitchFamily="49" charset="-128"/>
                <a:ea typeface="ＭＳ ゴシック" pitchFamily="49" charset="-128"/>
              </a:rPr>
              <a:t>　　規定された意思決定支援</a:t>
            </a:r>
            <a:endParaRPr kumimoji="1" lang="ja-JP" altLang="en-US" sz="4800" b="1" dirty="0"/>
          </a:p>
        </p:txBody>
      </p:sp>
      <p:sp>
        <p:nvSpPr>
          <p:cNvPr id="3" name="コンテンツ プレースホルダー 2">
            <a:extLst>
              <a:ext uri="{FF2B5EF4-FFF2-40B4-BE49-F238E27FC236}">
                <a16:creationId xmlns:a16="http://schemas.microsoft.com/office/drawing/2014/main" id="{5EBFEC0B-5B74-4A2E-A807-71877DE68EC0}"/>
              </a:ext>
            </a:extLst>
          </p:cNvPr>
          <p:cNvSpPr>
            <a:spLocks noGrp="1"/>
          </p:cNvSpPr>
          <p:nvPr>
            <p:ph idx="1"/>
          </p:nvPr>
        </p:nvSpPr>
        <p:spPr>
          <a:xfrm>
            <a:off x="591671" y="1825625"/>
            <a:ext cx="10972800" cy="4667250"/>
          </a:xfrm>
        </p:spPr>
        <p:txBody>
          <a:bodyPr>
            <a:normAutofit/>
          </a:bodyPr>
          <a:lstStyle/>
          <a:p>
            <a:pPr marL="0" lvl="0" indent="0" fontAlgn="base">
              <a:lnSpc>
                <a:spcPct val="100000"/>
              </a:lnSpc>
              <a:spcBef>
                <a:spcPct val="0"/>
              </a:spcBef>
              <a:spcAft>
                <a:spcPct val="0"/>
              </a:spcAft>
              <a:buNone/>
            </a:pPr>
            <a:r>
              <a:rPr lang="en-US" altLang="ja-JP" sz="4000" dirty="0">
                <a:solidFill>
                  <a:srgbClr val="000000"/>
                </a:solidFill>
                <a:latin typeface="Times New Roman"/>
                <a:ea typeface="メイリオ"/>
              </a:rPr>
              <a:t>【</a:t>
            </a:r>
            <a:r>
              <a:rPr lang="ja-JP" altLang="ja-JP" sz="4000" dirty="0">
                <a:solidFill>
                  <a:srgbClr val="000000"/>
                </a:solidFill>
                <a:latin typeface="Times New Roman"/>
                <a:ea typeface="メイリオ"/>
              </a:rPr>
              <a:t>第</a:t>
            </a:r>
            <a:r>
              <a:rPr lang="ja-JP" altLang="en-US" sz="4000" dirty="0">
                <a:solidFill>
                  <a:srgbClr val="000000"/>
                </a:solidFill>
                <a:latin typeface="Times New Roman"/>
                <a:ea typeface="メイリオ"/>
              </a:rPr>
              <a:t>２３</a:t>
            </a:r>
            <a:r>
              <a:rPr lang="ja-JP" altLang="ja-JP" sz="4000" dirty="0">
                <a:solidFill>
                  <a:srgbClr val="000000"/>
                </a:solidFill>
                <a:latin typeface="Times New Roman"/>
                <a:ea typeface="メイリオ"/>
              </a:rPr>
              <a:t>条</a:t>
            </a:r>
            <a:r>
              <a:rPr lang="en-US" altLang="ja-JP" sz="4000" dirty="0">
                <a:solidFill>
                  <a:srgbClr val="000000"/>
                </a:solidFill>
                <a:latin typeface="Times New Roman"/>
                <a:ea typeface="メイリオ"/>
              </a:rPr>
              <a:t>】</a:t>
            </a:r>
          </a:p>
          <a:p>
            <a:pPr marL="0" lvl="0" indent="0" fontAlgn="base">
              <a:lnSpc>
                <a:spcPct val="100000"/>
              </a:lnSpc>
              <a:spcBef>
                <a:spcPct val="0"/>
              </a:spcBef>
              <a:spcAft>
                <a:spcPct val="0"/>
              </a:spcAft>
              <a:buNone/>
            </a:pPr>
            <a:r>
              <a:rPr lang="ja-JP" altLang="en-US" sz="4000" dirty="0">
                <a:solidFill>
                  <a:srgbClr val="000000"/>
                </a:solidFill>
                <a:latin typeface="Times New Roman"/>
                <a:ea typeface="メイリオ"/>
              </a:rPr>
              <a:t>（相談等）</a:t>
            </a:r>
            <a:endParaRPr lang="en-US" altLang="ja-JP" sz="4000" dirty="0">
              <a:solidFill>
                <a:srgbClr val="000000"/>
              </a:solidFill>
              <a:latin typeface="Times New Roman"/>
              <a:ea typeface="メイリオ"/>
            </a:endParaRPr>
          </a:p>
          <a:p>
            <a:pPr marL="0" lvl="0" indent="0" fontAlgn="base">
              <a:lnSpc>
                <a:spcPct val="100000"/>
              </a:lnSpc>
              <a:spcBef>
                <a:spcPct val="0"/>
              </a:spcBef>
              <a:spcAft>
                <a:spcPct val="0"/>
              </a:spcAft>
              <a:buNone/>
            </a:pPr>
            <a:r>
              <a:rPr lang="ja-JP" altLang="ja-JP" sz="4000" u="sng" dirty="0">
                <a:solidFill>
                  <a:srgbClr val="FF0000"/>
                </a:solidFill>
                <a:latin typeface="Times New Roman"/>
                <a:ea typeface="メイリオ"/>
              </a:rPr>
              <a:t>国及び地方公共団体は、障害者の意思決定の支援に配慮</a:t>
            </a:r>
            <a:r>
              <a:rPr lang="ja-JP" altLang="ja-JP" sz="4000" dirty="0">
                <a:solidFill>
                  <a:srgbClr val="000000"/>
                </a:solidFill>
                <a:latin typeface="Times New Roman"/>
                <a:ea typeface="メイリオ"/>
              </a:rPr>
              <a:t>しつつ、</a:t>
            </a:r>
            <a:r>
              <a:rPr lang="ja-JP" altLang="ja-JP" sz="4000" u="sng" dirty="0">
                <a:solidFill>
                  <a:srgbClr val="FF0000"/>
                </a:solidFill>
                <a:latin typeface="Times New Roman"/>
                <a:ea typeface="メイリオ"/>
              </a:rPr>
              <a:t>障害者</a:t>
            </a:r>
            <a:r>
              <a:rPr lang="ja-JP" altLang="en-US" sz="4000" u="sng" dirty="0">
                <a:solidFill>
                  <a:srgbClr val="FF0000"/>
                </a:solidFill>
                <a:latin typeface="Times New Roman"/>
                <a:ea typeface="メイリオ"/>
              </a:rPr>
              <a:t>・・</a:t>
            </a:r>
            <a:r>
              <a:rPr lang="ja-JP" altLang="ja-JP" sz="4000" u="sng" dirty="0">
                <a:solidFill>
                  <a:srgbClr val="FF0000"/>
                </a:solidFill>
                <a:latin typeface="Times New Roman"/>
                <a:ea typeface="メイリオ"/>
              </a:rPr>
              <a:t>に対する相談業務、成年後見制度</a:t>
            </a:r>
            <a:r>
              <a:rPr lang="ja-JP" altLang="ja-JP" sz="4000" dirty="0">
                <a:solidFill>
                  <a:srgbClr val="000000"/>
                </a:solidFill>
                <a:latin typeface="Times New Roman"/>
                <a:ea typeface="メイリオ"/>
              </a:rPr>
              <a:t>その他の障害者の権利利益の保護等のための施策又は制度が、</a:t>
            </a:r>
            <a:r>
              <a:rPr lang="ja-JP" altLang="ja-JP" sz="4000" u="sng" dirty="0">
                <a:solidFill>
                  <a:srgbClr val="FF0000"/>
                </a:solidFill>
                <a:latin typeface="Times New Roman"/>
                <a:ea typeface="メイリオ"/>
              </a:rPr>
              <a:t>適切に行われ又は広く利用される</a:t>
            </a:r>
            <a:r>
              <a:rPr lang="ja-JP" altLang="ja-JP" sz="4000" dirty="0">
                <a:solidFill>
                  <a:srgbClr val="000000"/>
                </a:solidFill>
                <a:latin typeface="Times New Roman"/>
                <a:ea typeface="メイリオ"/>
              </a:rPr>
              <a:t>ようにしなければならない。</a:t>
            </a:r>
            <a:endParaRPr lang="en-US" altLang="ja-JP" sz="4000" dirty="0">
              <a:solidFill>
                <a:srgbClr val="000000"/>
              </a:solidFill>
              <a:latin typeface="Times New Roman"/>
              <a:ea typeface="メイリオ"/>
            </a:endParaRPr>
          </a:p>
          <a:p>
            <a:endParaRPr kumimoji="1" lang="ja-JP" altLang="en-US" dirty="0"/>
          </a:p>
        </p:txBody>
      </p:sp>
    </p:spTree>
    <p:extLst>
      <p:ext uri="{BB962C8B-B14F-4D97-AF65-F5344CB8AC3E}">
        <p14:creationId xmlns:p14="http://schemas.microsoft.com/office/powerpoint/2010/main" val="239275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A72AF5-D160-4490-8A7F-5BFE60228E6B}"/>
              </a:ext>
            </a:extLst>
          </p:cNvPr>
          <p:cNvSpPr>
            <a:spLocks noGrp="1"/>
          </p:cNvSpPr>
          <p:nvPr>
            <p:ph type="title"/>
          </p:nvPr>
        </p:nvSpPr>
        <p:spPr>
          <a:xfrm>
            <a:off x="542364" y="500062"/>
            <a:ext cx="10515600" cy="1325563"/>
          </a:xfrm>
        </p:spPr>
        <p:txBody>
          <a:bodyPr>
            <a:noAutofit/>
          </a:bodyPr>
          <a:lstStyle/>
          <a:p>
            <a:r>
              <a:rPr lang="ja-JP" altLang="en-US" sz="4800" b="1" kern="0" dirty="0">
                <a:solidFill>
                  <a:srgbClr val="3333CC"/>
                </a:solidFill>
                <a:latin typeface="ＭＳ ゴシック" pitchFamily="49" charset="-128"/>
                <a:ea typeface="ＭＳ ゴシック" pitchFamily="49" charset="-128"/>
              </a:rPr>
              <a:t>　　　改正障害者基本法で</a:t>
            </a:r>
            <a:br>
              <a:rPr lang="en-US" altLang="ja-JP" sz="4800" b="1" kern="0" dirty="0">
                <a:solidFill>
                  <a:srgbClr val="3333CC"/>
                </a:solidFill>
                <a:latin typeface="ＭＳ ゴシック" pitchFamily="49" charset="-128"/>
                <a:ea typeface="ＭＳ ゴシック" pitchFamily="49" charset="-128"/>
              </a:rPr>
            </a:br>
            <a:r>
              <a:rPr lang="ja-JP" altLang="en-US" sz="4800" b="1" kern="0" dirty="0">
                <a:solidFill>
                  <a:srgbClr val="3333CC"/>
                </a:solidFill>
                <a:latin typeface="ＭＳ ゴシック" pitchFamily="49" charset="-128"/>
                <a:ea typeface="ＭＳ ゴシック" pitchFamily="49" charset="-128"/>
              </a:rPr>
              <a:t>　　注目したいもう１つの規定</a:t>
            </a:r>
            <a:endParaRPr kumimoji="1" lang="ja-JP" altLang="en-US" sz="4800" b="1" dirty="0"/>
          </a:p>
        </p:txBody>
      </p:sp>
      <p:sp>
        <p:nvSpPr>
          <p:cNvPr id="3" name="コンテンツ プレースホルダー 2">
            <a:extLst>
              <a:ext uri="{FF2B5EF4-FFF2-40B4-BE49-F238E27FC236}">
                <a16:creationId xmlns:a16="http://schemas.microsoft.com/office/drawing/2014/main" id="{A701A873-62E7-462F-A796-543D2E7E7FA0}"/>
              </a:ext>
            </a:extLst>
          </p:cNvPr>
          <p:cNvSpPr>
            <a:spLocks noGrp="1"/>
          </p:cNvSpPr>
          <p:nvPr>
            <p:ph idx="1"/>
          </p:nvPr>
        </p:nvSpPr>
        <p:spPr/>
        <p:txBody>
          <a:bodyPr/>
          <a:lstStyle/>
          <a:p>
            <a:pPr marL="0" lvl="0" indent="0" fontAlgn="base">
              <a:lnSpc>
                <a:spcPct val="100000"/>
              </a:lnSpc>
              <a:spcBef>
                <a:spcPct val="0"/>
              </a:spcBef>
              <a:spcAft>
                <a:spcPct val="0"/>
              </a:spcAft>
              <a:buNone/>
            </a:pPr>
            <a:r>
              <a:rPr lang="en-US" altLang="ja-JP" sz="4000">
                <a:solidFill>
                  <a:srgbClr val="000000"/>
                </a:solidFill>
                <a:latin typeface="Times New Roman"/>
                <a:ea typeface="メイリオ"/>
              </a:rPr>
              <a:t>【</a:t>
            </a:r>
            <a:r>
              <a:rPr lang="ja-JP" altLang="ja-JP" sz="4000" dirty="0">
                <a:solidFill>
                  <a:srgbClr val="000000"/>
                </a:solidFill>
                <a:latin typeface="Times New Roman"/>
                <a:ea typeface="メイリオ"/>
              </a:rPr>
              <a:t>第</a:t>
            </a:r>
            <a:r>
              <a:rPr lang="ja-JP" altLang="en-US" sz="4000" dirty="0">
                <a:solidFill>
                  <a:srgbClr val="000000"/>
                </a:solidFill>
                <a:latin typeface="Times New Roman"/>
                <a:ea typeface="メイリオ"/>
              </a:rPr>
              <a:t>３条</a:t>
            </a:r>
            <a:r>
              <a:rPr lang="en-US" altLang="ja-JP" sz="4000" dirty="0">
                <a:solidFill>
                  <a:srgbClr val="000000"/>
                </a:solidFill>
                <a:latin typeface="Times New Roman"/>
                <a:ea typeface="メイリオ"/>
              </a:rPr>
              <a:t>】</a:t>
            </a:r>
            <a:r>
              <a:rPr lang="ja-JP" altLang="en-US" sz="4000" dirty="0">
                <a:solidFill>
                  <a:srgbClr val="000000"/>
                </a:solidFill>
                <a:latin typeface="Times New Roman"/>
                <a:ea typeface="メイリオ"/>
              </a:rPr>
              <a:t>（地域社会における共生等）</a:t>
            </a:r>
            <a:endParaRPr lang="en-US" altLang="ja-JP" sz="4000" dirty="0">
              <a:solidFill>
                <a:srgbClr val="000000"/>
              </a:solidFill>
              <a:latin typeface="Times New Roman"/>
              <a:ea typeface="メイリオ"/>
            </a:endParaRPr>
          </a:p>
          <a:p>
            <a:pPr marL="0" lvl="0" indent="0" fontAlgn="base">
              <a:lnSpc>
                <a:spcPct val="100000"/>
              </a:lnSpc>
              <a:spcBef>
                <a:spcPct val="0"/>
              </a:spcBef>
              <a:spcAft>
                <a:spcPct val="0"/>
              </a:spcAft>
              <a:buNone/>
            </a:pPr>
            <a:r>
              <a:rPr lang="ja-JP" altLang="en-US" sz="4000" u="sng" dirty="0">
                <a:solidFill>
                  <a:srgbClr val="FF0000"/>
                </a:solidFill>
                <a:latin typeface="Times New Roman"/>
                <a:ea typeface="メイリオ"/>
              </a:rPr>
              <a:t>全て障害者は、どこで誰と生活するかについての選択の機会が確保され</a:t>
            </a:r>
            <a:r>
              <a:rPr lang="ja-JP" altLang="en-US" sz="4000" dirty="0">
                <a:solidFill>
                  <a:srgbClr val="000000"/>
                </a:solidFill>
                <a:latin typeface="Times New Roman"/>
                <a:ea typeface="メイリオ"/>
              </a:rPr>
              <a:t>、地域社会において他の人々と共生することを妨げられない。</a:t>
            </a:r>
            <a:endParaRPr lang="en-US" altLang="ja-JP" sz="4000" dirty="0">
              <a:solidFill>
                <a:srgbClr val="000000"/>
              </a:solidFill>
              <a:latin typeface="Times New Roman"/>
              <a:ea typeface="メイリオ"/>
            </a:endParaRPr>
          </a:p>
          <a:p>
            <a:endParaRPr kumimoji="1" lang="ja-JP" altLang="en-US" dirty="0"/>
          </a:p>
        </p:txBody>
      </p:sp>
      <p:sp>
        <p:nvSpPr>
          <p:cNvPr id="4" name="角丸四角形 3">
            <a:extLst>
              <a:ext uri="{FF2B5EF4-FFF2-40B4-BE49-F238E27FC236}">
                <a16:creationId xmlns:a16="http://schemas.microsoft.com/office/drawing/2014/main" id="{EE007900-7DC7-4926-9053-9630F7D8CB48}"/>
              </a:ext>
            </a:extLst>
          </p:cNvPr>
          <p:cNvSpPr/>
          <p:nvPr/>
        </p:nvSpPr>
        <p:spPr>
          <a:xfrm>
            <a:off x="838200" y="4664794"/>
            <a:ext cx="10219764" cy="1693143"/>
          </a:xfrm>
          <a:prstGeom prst="roundRect">
            <a:avLst/>
          </a:prstGeom>
          <a:solidFill>
            <a:srgbClr val="00CC99"/>
          </a:solidFill>
          <a:ln w="25400" cap="flat" cmpd="sng" algn="ctr">
            <a:solidFill>
              <a:srgbClr val="00CC99">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3600" b="0" i="0" u="none" strike="noStrike" kern="0" cap="none" spc="0" normalizeH="0" baseline="0" noProof="0" dirty="0">
                <a:ln>
                  <a:noFill/>
                </a:ln>
                <a:solidFill>
                  <a:srgbClr val="FFFFFF"/>
                </a:solidFill>
                <a:effectLst/>
                <a:uLnTx/>
                <a:uFillTx/>
                <a:latin typeface="Times New Roman"/>
                <a:ea typeface="メイリオ"/>
                <a:cs typeface="+mn-cs"/>
              </a:rPr>
              <a:t>生活の選択機会が確保されても、</a:t>
            </a:r>
            <a:endParaRPr kumimoji="0" lang="en-US" altLang="ja-JP" sz="3600" b="0" i="0" u="none" strike="noStrike" kern="0" cap="none" spc="0" normalizeH="0" baseline="0" noProof="0" dirty="0">
              <a:ln>
                <a:noFill/>
              </a:ln>
              <a:solidFill>
                <a:srgbClr val="FFFFFF"/>
              </a:solidFill>
              <a:effectLst/>
              <a:uLnTx/>
              <a:uFillTx/>
              <a:latin typeface="Times New Roman"/>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3600" b="0" i="0" u="none" strike="noStrike" kern="0" cap="none" spc="0" normalizeH="0" baseline="0" noProof="0" dirty="0">
                <a:ln>
                  <a:noFill/>
                </a:ln>
                <a:solidFill>
                  <a:srgbClr val="FFFFFF"/>
                </a:solidFill>
                <a:effectLst/>
                <a:uLnTx/>
                <a:uFillTx/>
                <a:latin typeface="Times New Roman"/>
                <a:ea typeface="メイリオ"/>
                <a:cs typeface="+mn-cs"/>
              </a:rPr>
              <a:t>意思決定の支援が担保されなければ</a:t>
            </a:r>
            <a:endParaRPr kumimoji="0" lang="en-US" altLang="ja-JP" sz="3600" b="0" i="0" u="none" strike="noStrike" kern="0" cap="none" spc="0" normalizeH="0" baseline="0" noProof="0" dirty="0">
              <a:ln>
                <a:noFill/>
              </a:ln>
              <a:solidFill>
                <a:srgbClr val="FFFFFF"/>
              </a:solidFill>
              <a:effectLst/>
              <a:uLnTx/>
              <a:uFillTx/>
              <a:latin typeface="Times New Roman"/>
              <a:ea typeface="メイリオ"/>
              <a:cs typeface="+mn-cs"/>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3600" b="0" i="0" u="none" strike="noStrike" kern="0" cap="none" spc="0" normalizeH="0" baseline="0" noProof="0" dirty="0">
                <a:ln>
                  <a:noFill/>
                </a:ln>
                <a:solidFill>
                  <a:srgbClr val="FFFFFF"/>
                </a:solidFill>
                <a:effectLst/>
                <a:uLnTx/>
                <a:uFillTx/>
                <a:latin typeface="Times New Roman"/>
                <a:ea typeface="メイリオ"/>
                <a:cs typeface="+mn-cs"/>
              </a:rPr>
              <a:t>意味がない。両者は表裏一体の関係</a:t>
            </a:r>
          </a:p>
        </p:txBody>
      </p:sp>
    </p:spTree>
    <p:extLst>
      <p:ext uri="{BB962C8B-B14F-4D97-AF65-F5344CB8AC3E}">
        <p14:creationId xmlns:p14="http://schemas.microsoft.com/office/powerpoint/2010/main" val="841441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3A96C5-3ABA-4535-8BD0-2D676EB6CB08}"/>
              </a:ext>
            </a:extLst>
          </p:cNvPr>
          <p:cNvSpPr>
            <a:spLocks noGrp="1"/>
          </p:cNvSpPr>
          <p:nvPr>
            <p:ph type="title"/>
          </p:nvPr>
        </p:nvSpPr>
        <p:spPr/>
        <p:txBody>
          <a:bodyPr>
            <a:noAutofit/>
          </a:bodyPr>
          <a:lstStyle/>
          <a:p>
            <a:r>
              <a:rPr lang="ja-JP" altLang="en-US" sz="4800" b="1" kern="0" dirty="0">
                <a:solidFill>
                  <a:srgbClr val="3333CC"/>
                </a:solidFill>
                <a:latin typeface="ＭＳ ゴシック" pitchFamily="49" charset="-128"/>
                <a:ea typeface="ＭＳ ゴシック" pitchFamily="49" charset="-128"/>
              </a:rPr>
              <a:t>　　　　総合支援法の中でも</a:t>
            </a:r>
            <a:br>
              <a:rPr lang="en-US" altLang="ja-JP" sz="4800" b="1" kern="0" dirty="0">
                <a:solidFill>
                  <a:srgbClr val="3333CC"/>
                </a:solidFill>
                <a:latin typeface="ＭＳ ゴシック" pitchFamily="49" charset="-128"/>
                <a:ea typeface="ＭＳ ゴシック" pitchFamily="49" charset="-128"/>
              </a:rPr>
            </a:br>
            <a:r>
              <a:rPr lang="ja-JP" altLang="en-US" sz="4800" b="1" kern="0" dirty="0">
                <a:solidFill>
                  <a:srgbClr val="3333CC"/>
                </a:solidFill>
                <a:latin typeface="ＭＳ ゴシック" pitchFamily="49" charset="-128"/>
                <a:ea typeface="ＭＳ ゴシック" pitchFamily="49" charset="-128"/>
              </a:rPr>
              <a:t>　　　強調された意思決定支援</a:t>
            </a:r>
            <a:endParaRPr kumimoji="1" lang="ja-JP" altLang="en-US" sz="4800" b="1" dirty="0"/>
          </a:p>
        </p:txBody>
      </p:sp>
      <p:sp>
        <p:nvSpPr>
          <p:cNvPr id="3" name="コンテンツ プレースホルダー 2">
            <a:extLst>
              <a:ext uri="{FF2B5EF4-FFF2-40B4-BE49-F238E27FC236}">
                <a16:creationId xmlns:a16="http://schemas.microsoft.com/office/drawing/2014/main" id="{BCA45F42-DAEC-4EEE-8B18-A4B82FAC6332}"/>
              </a:ext>
            </a:extLst>
          </p:cNvPr>
          <p:cNvSpPr>
            <a:spLocks noGrp="1"/>
          </p:cNvSpPr>
          <p:nvPr>
            <p:ph idx="1"/>
          </p:nvPr>
        </p:nvSpPr>
        <p:spPr>
          <a:xfrm>
            <a:off x="618565" y="1825625"/>
            <a:ext cx="10945905" cy="4171763"/>
          </a:xfrm>
        </p:spPr>
        <p:txBody>
          <a:bodyPr>
            <a:normAutofit/>
          </a:bodyPr>
          <a:lstStyle/>
          <a:p>
            <a:pPr marL="514350" lvl="0" indent="-514350" fontAlgn="base">
              <a:lnSpc>
                <a:spcPct val="100000"/>
              </a:lnSpc>
              <a:spcBef>
                <a:spcPct val="0"/>
              </a:spcBef>
              <a:spcAft>
                <a:spcPct val="0"/>
              </a:spcAft>
              <a:buFont typeface="+mj-lt"/>
              <a:buAutoNum type="arabicPeriod"/>
            </a:pPr>
            <a:r>
              <a:rPr lang="ja-JP" altLang="en-US" sz="3600" dirty="0">
                <a:solidFill>
                  <a:srgbClr val="000000"/>
                </a:solidFill>
                <a:latin typeface="Times New Roman"/>
                <a:ea typeface="メイリオ"/>
              </a:rPr>
              <a:t>国会議論の中で、意思決定支援を強調する方向に法案修正</a:t>
            </a:r>
            <a:endParaRPr lang="en-US" altLang="ja-JP" sz="3600" dirty="0">
              <a:solidFill>
                <a:srgbClr val="000000"/>
              </a:solidFill>
              <a:latin typeface="Times New Roman"/>
              <a:ea typeface="メイリオ"/>
            </a:endParaRPr>
          </a:p>
          <a:p>
            <a:pPr marL="514350" lvl="0" indent="-514350" fontAlgn="base">
              <a:lnSpc>
                <a:spcPct val="100000"/>
              </a:lnSpc>
              <a:spcBef>
                <a:spcPct val="0"/>
              </a:spcBef>
              <a:spcAft>
                <a:spcPct val="0"/>
              </a:spcAft>
              <a:buFont typeface="+mj-lt"/>
              <a:buAutoNum type="arabicPeriod"/>
            </a:pPr>
            <a:r>
              <a:rPr lang="ja-JP" altLang="en-US" sz="3600" dirty="0">
                <a:solidFill>
                  <a:srgbClr val="000000"/>
                </a:solidFill>
                <a:latin typeface="Times New Roman"/>
                <a:ea typeface="メイリオ"/>
              </a:rPr>
              <a:t>支援事業所の責務、相談支援事業所の責務に「障害者の意思決定の支援に配慮」という一文を追加</a:t>
            </a:r>
            <a:endParaRPr lang="en-US" altLang="ja-JP" sz="3600" dirty="0">
              <a:solidFill>
                <a:srgbClr val="000000"/>
              </a:solidFill>
              <a:latin typeface="Times New Roman"/>
              <a:ea typeface="メイリオ"/>
            </a:endParaRPr>
          </a:p>
          <a:p>
            <a:pPr marL="514350" lvl="0" indent="-514350" fontAlgn="base">
              <a:lnSpc>
                <a:spcPct val="100000"/>
              </a:lnSpc>
              <a:spcBef>
                <a:spcPct val="0"/>
              </a:spcBef>
              <a:spcAft>
                <a:spcPct val="0"/>
              </a:spcAft>
              <a:buFont typeface="+mj-lt"/>
              <a:buAutoNum type="arabicPeriod"/>
            </a:pPr>
            <a:r>
              <a:rPr lang="ja-JP" altLang="en-US" sz="3600" dirty="0">
                <a:solidFill>
                  <a:srgbClr val="000000"/>
                </a:solidFill>
                <a:latin typeface="Times New Roman"/>
                <a:ea typeface="メイリオ"/>
              </a:rPr>
              <a:t>あわせて、知的障害者福祉法、児童福祉法、発達障害者支援法にも意思決定支援への配慮を追加</a:t>
            </a:r>
            <a:endParaRPr lang="en-US" altLang="ja-JP" sz="3600" dirty="0">
              <a:solidFill>
                <a:srgbClr val="000000"/>
              </a:solidFill>
              <a:latin typeface="Times New Roman"/>
              <a:ea typeface="メイリオ"/>
            </a:endParaRPr>
          </a:p>
          <a:p>
            <a:endParaRPr kumimoji="1" lang="ja-JP" altLang="en-US" dirty="0"/>
          </a:p>
        </p:txBody>
      </p:sp>
    </p:spTree>
    <p:extLst>
      <p:ext uri="{BB962C8B-B14F-4D97-AF65-F5344CB8AC3E}">
        <p14:creationId xmlns:p14="http://schemas.microsoft.com/office/powerpoint/2010/main" val="65766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EED2AC-75CF-4D4D-ACEE-41F6AACF836B}"/>
              </a:ext>
            </a:extLst>
          </p:cNvPr>
          <p:cNvSpPr>
            <a:spLocks noGrp="1"/>
          </p:cNvSpPr>
          <p:nvPr>
            <p:ph type="title"/>
          </p:nvPr>
        </p:nvSpPr>
        <p:spPr/>
        <p:txBody>
          <a:bodyPr>
            <a:normAutofit/>
          </a:bodyPr>
          <a:lstStyle/>
          <a:p>
            <a:r>
              <a:rPr lang="ja-JP" altLang="en-US" sz="6000" kern="0" dirty="0">
                <a:solidFill>
                  <a:srgbClr val="3333CC"/>
                </a:solidFill>
                <a:latin typeface="ＭＳ ゴシック" pitchFamily="49" charset="-128"/>
                <a:ea typeface="ＭＳ ゴシック" pitchFamily="49" charset="-128"/>
              </a:rPr>
              <a:t>　総合支援法における規定</a:t>
            </a:r>
            <a:endParaRPr kumimoji="1" lang="ja-JP" altLang="en-US" sz="6000" dirty="0"/>
          </a:p>
        </p:txBody>
      </p:sp>
      <p:sp>
        <p:nvSpPr>
          <p:cNvPr id="3" name="コンテンツ プレースホルダー 2">
            <a:extLst>
              <a:ext uri="{FF2B5EF4-FFF2-40B4-BE49-F238E27FC236}">
                <a16:creationId xmlns:a16="http://schemas.microsoft.com/office/drawing/2014/main" id="{4ECD8D79-D419-4CA4-8FFD-9EFDBFA7D777}"/>
              </a:ext>
            </a:extLst>
          </p:cNvPr>
          <p:cNvSpPr>
            <a:spLocks noGrp="1"/>
          </p:cNvSpPr>
          <p:nvPr>
            <p:ph idx="1"/>
          </p:nvPr>
        </p:nvSpPr>
        <p:spPr>
          <a:xfrm>
            <a:off x="645459" y="1825625"/>
            <a:ext cx="10708341" cy="4667250"/>
          </a:xfrm>
        </p:spPr>
        <p:txBody>
          <a:bodyPr>
            <a:normAutofit/>
          </a:bodyPr>
          <a:lstStyle/>
          <a:p>
            <a:pPr marL="0" lvl="0" indent="0" fontAlgn="base">
              <a:lnSpc>
                <a:spcPct val="100000"/>
              </a:lnSpc>
              <a:spcBef>
                <a:spcPct val="0"/>
              </a:spcBef>
              <a:spcAft>
                <a:spcPct val="0"/>
              </a:spcAft>
              <a:buNone/>
            </a:pPr>
            <a:r>
              <a:rPr lang="ja-JP" altLang="en-US" sz="3600" dirty="0">
                <a:solidFill>
                  <a:srgbClr val="FF0000"/>
                </a:solidFill>
                <a:latin typeface="メイリオ"/>
                <a:ea typeface="メイリオ"/>
              </a:rPr>
              <a:t>総合支援法　第４２条第１項</a:t>
            </a:r>
            <a:endParaRPr lang="en-US" altLang="ja-JP" sz="3600" dirty="0">
              <a:solidFill>
                <a:srgbClr val="FF0000"/>
              </a:solidFill>
              <a:latin typeface="メイリオ"/>
              <a:ea typeface="メイリオ"/>
            </a:endParaRPr>
          </a:p>
          <a:p>
            <a:pPr marL="0" lvl="0" indent="0" fontAlgn="base">
              <a:lnSpc>
                <a:spcPct val="100000"/>
              </a:lnSpc>
              <a:spcBef>
                <a:spcPct val="0"/>
              </a:spcBef>
              <a:spcAft>
                <a:spcPct val="0"/>
              </a:spcAft>
              <a:buNone/>
            </a:pPr>
            <a:r>
              <a:rPr lang="ja-JP" altLang="en-US" sz="3600" dirty="0">
                <a:solidFill>
                  <a:srgbClr val="FF0000"/>
                </a:solidFill>
                <a:latin typeface="メイリオ"/>
                <a:ea typeface="メイリオ"/>
              </a:rPr>
              <a:t>（</a:t>
            </a:r>
            <a:r>
              <a:rPr lang="ja-JP" altLang="en-US" sz="3600" dirty="0">
                <a:solidFill>
                  <a:srgbClr val="FF0000"/>
                </a:solidFill>
                <a:latin typeface="Times New Roman"/>
                <a:ea typeface="メイリオ"/>
              </a:rPr>
              <a:t>指定障害福祉サービス事業者及び指定障害者支援施設等の設置者の責務</a:t>
            </a:r>
            <a:r>
              <a:rPr lang="ja-JP" altLang="en-US" sz="3600" dirty="0">
                <a:solidFill>
                  <a:srgbClr val="FF0000"/>
                </a:solidFill>
                <a:latin typeface="メイリオ"/>
                <a:ea typeface="メイリオ"/>
              </a:rPr>
              <a:t>）</a:t>
            </a:r>
            <a:endParaRPr lang="en-US" altLang="ja-JP" sz="3600" dirty="0">
              <a:solidFill>
                <a:srgbClr val="000000"/>
              </a:solidFill>
              <a:latin typeface="メイリオ"/>
              <a:ea typeface="メイリオ"/>
            </a:endParaRPr>
          </a:p>
          <a:p>
            <a:pPr marL="0" lvl="0" indent="0" fontAlgn="base">
              <a:lnSpc>
                <a:spcPct val="100000"/>
              </a:lnSpc>
              <a:spcBef>
                <a:spcPct val="0"/>
              </a:spcBef>
              <a:spcAft>
                <a:spcPct val="0"/>
              </a:spcAft>
              <a:buNone/>
            </a:pPr>
            <a:endParaRPr lang="en-US" altLang="ja-JP" sz="3600" dirty="0">
              <a:solidFill>
                <a:srgbClr val="000000"/>
              </a:solidFill>
              <a:latin typeface="Times New Roman"/>
              <a:ea typeface="メイリオ"/>
            </a:endParaRPr>
          </a:p>
          <a:p>
            <a:pPr marL="0" lvl="0" indent="0" fontAlgn="base">
              <a:lnSpc>
                <a:spcPct val="100000"/>
              </a:lnSpc>
              <a:spcBef>
                <a:spcPct val="0"/>
              </a:spcBef>
              <a:spcAft>
                <a:spcPct val="0"/>
              </a:spcAft>
              <a:buNone/>
            </a:pPr>
            <a:r>
              <a:rPr lang="ja-JP" altLang="en-US" sz="3600" dirty="0">
                <a:solidFill>
                  <a:srgbClr val="000000"/>
                </a:solidFill>
                <a:latin typeface="メイリオ"/>
                <a:ea typeface="メイリオ"/>
              </a:rPr>
              <a:t>指定障害福祉サービス事業者及び指定障害者支援施設等の設置者は、障害者等が自立した日常生活又は社会生活を営むことができるよう、</a:t>
            </a:r>
            <a:r>
              <a:rPr lang="ja-JP" altLang="en-US" sz="3600" u="sng" dirty="0">
                <a:solidFill>
                  <a:srgbClr val="FF0000"/>
                </a:solidFill>
                <a:latin typeface="メイリオ"/>
                <a:ea typeface="メイリオ"/>
              </a:rPr>
              <a:t>障害者等の意思決定の支援に配慮するとともに</a:t>
            </a:r>
            <a:r>
              <a:rPr lang="ja-JP" altLang="en-US" sz="3600" dirty="0">
                <a:solidFill>
                  <a:srgbClr val="000000"/>
                </a:solidFill>
                <a:latin typeface="メイリオ"/>
                <a:ea typeface="メイリオ"/>
              </a:rPr>
              <a:t>・・（以下略）</a:t>
            </a:r>
            <a:endParaRPr lang="en-US" altLang="ja-JP" sz="3600" dirty="0">
              <a:solidFill>
                <a:srgbClr val="000000"/>
              </a:solidFill>
              <a:latin typeface="Times New Roman"/>
              <a:ea typeface="メイリオ"/>
            </a:endParaRPr>
          </a:p>
          <a:p>
            <a:endParaRPr kumimoji="1" lang="ja-JP" altLang="en-US" sz="3200" dirty="0"/>
          </a:p>
        </p:txBody>
      </p:sp>
    </p:spTree>
    <p:extLst>
      <p:ext uri="{BB962C8B-B14F-4D97-AF65-F5344CB8AC3E}">
        <p14:creationId xmlns:p14="http://schemas.microsoft.com/office/powerpoint/2010/main" val="304889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B0F8A6-9344-4D04-A302-C7DEA80CB615}"/>
              </a:ext>
            </a:extLst>
          </p:cNvPr>
          <p:cNvSpPr>
            <a:spLocks noGrp="1"/>
          </p:cNvSpPr>
          <p:nvPr>
            <p:ph type="title"/>
          </p:nvPr>
        </p:nvSpPr>
        <p:spPr/>
        <p:txBody>
          <a:bodyPr/>
          <a:lstStyle/>
          <a:p>
            <a:r>
              <a:rPr lang="ja-JP" altLang="en-US" sz="5400" kern="0" dirty="0">
                <a:solidFill>
                  <a:srgbClr val="FF0000"/>
                </a:solidFill>
                <a:latin typeface="Times New Roman"/>
                <a:ea typeface="メイリオ"/>
              </a:rPr>
              <a:t>　　　</a:t>
            </a:r>
            <a:r>
              <a:rPr lang="ja-JP" altLang="en-US" sz="5400" b="1" kern="0" dirty="0">
                <a:solidFill>
                  <a:srgbClr val="FF0000"/>
                </a:solidFill>
                <a:latin typeface="Times New Roman"/>
                <a:ea typeface="メイリオ"/>
              </a:rPr>
              <a:t>ここまでのまとめ</a:t>
            </a:r>
            <a:endParaRPr kumimoji="1" lang="ja-JP" altLang="en-US" b="1" dirty="0"/>
          </a:p>
        </p:txBody>
      </p:sp>
      <p:sp>
        <p:nvSpPr>
          <p:cNvPr id="3" name="コンテンツ プレースホルダー 2">
            <a:extLst>
              <a:ext uri="{FF2B5EF4-FFF2-40B4-BE49-F238E27FC236}">
                <a16:creationId xmlns:a16="http://schemas.microsoft.com/office/drawing/2014/main" id="{623D036B-8AC7-4214-9828-A8FD780D314D}"/>
              </a:ext>
            </a:extLst>
          </p:cNvPr>
          <p:cNvSpPr>
            <a:spLocks noGrp="1"/>
          </p:cNvSpPr>
          <p:nvPr>
            <p:ph idx="1"/>
          </p:nvPr>
        </p:nvSpPr>
        <p:spPr>
          <a:xfrm>
            <a:off x="484094" y="1344706"/>
            <a:ext cx="11349318" cy="5513293"/>
          </a:xfrm>
        </p:spPr>
        <p:txBody>
          <a:bodyPr>
            <a:normAutofit/>
          </a:bodyPr>
          <a:lstStyle/>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権利条約や障害者基本法、障害者総合支援法などに「意思決定支援」を規定</a:t>
            </a:r>
            <a:endParaRPr lang="en-US" altLang="ja-JP" sz="36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いずれも知的・発達障がいのある人への支援を考える際には不可欠な要素</a:t>
            </a:r>
            <a:endParaRPr lang="en-US" altLang="ja-JP" sz="36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法律上は、行政と事業所（支援者）に対する責務（公立の学校は行政扱いだが・・）</a:t>
            </a:r>
            <a:endParaRPr lang="en-US" altLang="ja-JP" sz="3600" kern="0" dirty="0">
              <a:solidFill>
                <a:srgbClr val="000000"/>
              </a:solidFill>
              <a:latin typeface="Times New Roman"/>
              <a:ea typeface="メイリオ"/>
            </a:endParaRPr>
          </a:p>
          <a:p>
            <a:pPr marL="514350" lvl="0" indent="-514350" eaLnBrk="0" fontAlgn="base" hangingPunct="0">
              <a:lnSpc>
                <a:spcPct val="100000"/>
              </a:lnSpc>
              <a:spcBef>
                <a:spcPct val="20000"/>
              </a:spcBef>
              <a:spcAft>
                <a:spcPct val="0"/>
              </a:spcAft>
              <a:buFont typeface="+mj-lt"/>
              <a:buAutoNum type="arabicPeriod"/>
            </a:pPr>
            <a:r>
              <a:rPr lang="ja-JP" altLang="en-US" sz="3600" kern="0" dirty="0">
                <a:solidFill>
                  <a:srgbClr val="000000"/>
                </a:solidFill>
                <a:latin typeface="Times New Roman"/>
                <a:ea typeface="メイリオ"/>
              </a:rPr>
              <a:t>ただし、行政と事業所だけが責務を負えば良いものではなさそう（家庭や教育現場における取組みも重要では？）</a:t>
            </a:r>
          </a:p>
          <a:p>
            <a:endParaRPr kumimoji="1" lang="ja-JP" altLang="en-US" dirty="0"/>
          </a:p>
        </p:txBody>
      </p:sp>
    </p:spTree>
    <p:extLst>
      <p:ext uri="{BB962C8B-B14F-4D97-AF65-F5344CB8AC3E}">
        <p14:creationId xmlns:p14="http://schemas.microsoft.com/office/powerpoint/2010/main" val="24888939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1479</Words>
  <Application>Microsoft Office PowerPoint</Application>
  <PresentationFormat>ワイド画面</PresentationFormat>
  <Paragraphs>81</Paragraphs>
  <Slides>16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AR P丸ゴシック体M</vt:lpstr>
      <vt:lpstr>ＭＳ ゴシック</vt:lpstr>
      <vt:lpstr>メイリオ</vt:lpstr>
      <vt:lpstr>游ゴシック</vt:lpstr>
      <vt:lpstr>游ゴシック Light</vt:lpstr>
      <vt:lpstr>Arial</vt:lpstr>
      <vt:lpstr>Times New Roman</vt:lpstr>
      <vt:lpstr>Office テーマ</vt:lpstr>
      <vt:lpstr>障害者権利条約と意思決定支援</vt:lpstr>
      <vt:lpstr>　　　障害者権利条約における 　　　　意思決定支援関連規定</vt:lpstr>
      <vt:lpstr>　　障害者権利条約と意思決定支援</vt:lpstr>
      <vt:lpstr>　　　障害者権利条約における 　　　　意思決定支援関連規定</vt:lpstr>
      <vt:lpstr>　　改正障害者基本法において 　　規定された意思決定支援</vt:lpstr>
      <vt:lpstr>　　　改正障害者基本法で 　　注目したいもう１つの規定</vt:lpstr>
      <vt:lpstr>　　　　総合支援法の中でも 　　　強調された意思決定支援</vt:lpstr>
      <vt:lpstr>　総合支援法における規定</vt:lpstr>
      <vt:lpstr>　　　ここまでのまとめ</vt:lpstr>
      <vt:lpstr>　意思決定支援って何だ？</vt:lpstr>
      <vt:lpstr>　　意思決定支援って何だ？</vt:lpstr>
      <vt:lpstr>　　意思決定支援って何だ？</vt:lpstr>
      <vt:lpstr>　　意思決定支援は権利擁護</vt:lpstr>
      <vt:lpstr>　　さらに踏み込むならば</vt:lpstr>
      <vt:lpstr>　　愚行権的なものの一例</vt:lpstr>
      <vt:lpstr>　　そしてもう１つ・・</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障害者権利条約と意思決定支援</dc:title>
  <dc:creator>武徳 塚田</dc:creator>
  <cp:lastModifiedBy>武徳 塚田</cp:lastModifiedBy>
  <cp:revision>5</cp:revision>
  <dcterms:created xsi:type="dcterms:W3CDTF">2020-02-13T14:00:38Z</dcterms:created>
  <dcterms:modified xsi:type="dcterms:W3CDTF">2020-02-13T14:56:04Z</dcterms:modified>
</cp:coreProperties>
</file>