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10"/>
  </p:notesMasterIdLst>
  <p:sldIdLst>
    <p:sldId id="256" r:id="rId2"/>
    <p:sldId id="257" r:id="rId3"/>
    <p:sldId id="263" r:id="rId4"/>
    <p:sldId id="258" r:id="rId5"/>
    <p:sldId id="259" r:id="rId6"/>
    <p:sldId id="261" r:id="rId7"/>
    <p:sldId id="260" r:id="rId8"/>
    <p:sldId id="262" r:id="rId9"/>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1712" autoAdjust="0"/>
  </p:normalViewPr>
  <p:slideViewPr>
    <p:cSldViewPr>
      <p:cViewPr varScale="1">
        <p:scale>
          <a:sx n="67" d="100"/>
          <a:sy n="67" d="100"/>
        </p:scale>
        <p:origin x="1476"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94036BC-19B2-44EE-8C52-DF8D93D5B68C}" type="datetimeFigureOut">
              <a:rPr kumimoji="1" lang="ja-JP" altLang="en-US" smtClean="0"/>
              <a:t>2020/3/23</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A33F753-3A68-40BB-8815-0563D27648F8}" type="slidenum">
              <a:rPr kumimoji="1" lang="ja-JP" altLang="en-US" smtClean="0"/>
              <a:t>‹#›</a:t>
            </a:fld>
            <a:endParaRPr kumimoji="1" lang="ja-JP" altLang="en-US"/>
          </a:p>
        </p:txBody>
      </p:sp>
    </p:spTree>
    <p:extLst>
      <p:ext uri="{BB962C8B-B14F-4D97-AF65-F5344CB8AC3E}">
        <p14:creationId xmlns:p14="http://schemas.microsoft.com/office/powerpoint/2010/main" val="135904186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A33F753-3A68-40BB-8815-0563D27648F8}" type="slidenum">
              <a:rPr kumimoji="1" lang="ja-JP" altLang="en-US" smtClean="0"/>
              <a:t>1</a:t>
            </a:fld>
            <a:endParaRPr kumimoji="1" lang="ja-JP" altLang="en-US"/>
          </a:p>
        </p:txBody>
      </p:sp>
    </p:spTree>
    <p:extLst>
      <p:ext uri="{BB962C8B-B14F-4D97-AF65-F5344CB8AC3E}">
        <p14:creationId xmlns:p14="http://schemas.microsoft.com/office/powerpoint/2010/main" val="16851594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A33F753-3A68-40BB-8815-0563D27648F8}" type="slidenum">
              <a:rPr kumimoji="1" lang="ja-JP" altLang="en-US" smtClean="0"/>
              <a:t>3</a:t>
            </a:fld>
            <a:endParaRPr kumimoji="1" lang="ja-JP" altLang="en-US"/>
          </a:p>
        </p:txBody>
      </p:sp>
    </p:spTree>
    <p:extLst>
      <p:ext uri="{BB962C8B-B14F-4D97-AF65-F5344CB8AC3E}">
        <p14:creationId xmlns:p14="http://schemas.microsoft.com/office/powerpoint/2010/main" val="17452561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A33F753-3A68-40BB-8815-0563D27648F8}" type="slidenum">
              <a:rPr kumimoji="1" lang="ja-JP" altLang="en-US" smtClean="0"/>
              <a:t>4</a:t>
            </a:fld>
            <a:endParaRPr kumimoji="1" lang="ja-JP" altLang="en-US"/>
          </a:p>
        </p:txBody>
      </p:sp>
    </p:spTree>
    <p:extLst>
      <p:ext uri="{BB962C8B-B14F-4D97-AF65-F5344CB8AC3E}">
        <p14:creationId xmlns:p14="http://schemas.microsoft.com/office/powerpoint/2010/main" val="23232274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A33F753-3A68-40BB-8815-0563D27648F8}" type="slidenum">
              <a:rPr kumimoji="1" lang="ja-JP" altLang="en-US" smtClean="0"/>
              <a:t>5</a:t>
            </a:fld>
            <a:endParaRPr kumimoji="1" lang="ja-JP" altLang="en-US"/>
          </a:p>
        </p:txBody>
      </p:sp>
    </p:spTree>
    <p:extLst>
      <p:ext uri="{BB962C8B-B14F-4D97-AF65-F5344CB8AC3E}">
        <p14:creationId xmlns:p14="http://schemas.microsoft.com/office/powerpoint/2010/main" val="4399249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A33F753-3A68-40BB-8815-0563D27648F8}" type="slidenum">
              <a:rPr kumimoji="1" lang="ja-JP" altLang="en-US" smtClean="0"/>
              <a:t>6</a:t>
            </a:fld>
            <a:endParaRPr kumimoji="1" lang="ja-JP" altLang="en-US"/>
          </a:p>
        </p:txBody>
      </p:sp>
    </p:spTree>
    <p:extLst>
      <p:ext uri="{BB962C8B-B14F-4D97-AF65-F5344CB8AC3E}">
        <p14:creationId xmlns:p14="http://schemas.microsoft.com/office/powerpoint/2010/main" val="19999431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A33F753-3A68-40BB-8815-0563D27648F8}" type="slidenum">
              <a:rPr kumimoji="1" lang="ja-JP" altLang="en-US" smtClean="0"/>
              <a:t>7</a:t>
            </a:fld>
            <a:endParaRPr kumimoji="1" lang="ja-JP" altLang="en-US"/>
          </a:p>
        </p:txBody>
      </p:sp>
    </p:spTree>
    <p:extLst>
      <p:ext uri="{BB962C8B-B14F-4D97-AF65-F5344CB8AC3E}">
        <p14:creationId xmlns:p14="http://schemas.microsoft.com/office/powerpoint/2010/main" val="7061172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A33F753-3A68-40BB-8815-0563D27648F8}" type="slidenum">
              <a:rPr kumimoji="1" lang="ja-JP" altLang="en-US" smtClean="0"/>
              <a:t>8</a:t>
            </a:fld>
            <a:endParaRPr kumimoji="1" lang="ja-JP" altLang="en-US"/>
          </a:p>
        </p:txBody>
      </p:sp>
    </p:spTree>
    <p:extLst>
      <p:ext uri="{BB962C8B-B14F-4D97-AF65-F5344CB8AC3E}">
        <p14:creationId xmlns:p14="http://schemas.microsoft.com/office/powerpoint/2010/main" val="2988249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A05690D2-694A-4BCB-A7FA-6336A804B369}" type="datetimeFigureOut">
              <a:rPr kumimoji="1" lang="ja-JP" altLang="en-US" smtClean="0"/>
              <a:t>2020/3/23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131808E-F44B-44C0-96F6-E189556279F5}"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fld id="{A05690D2-694A-4BCB-A7FA-6336A804B369}" type="datetimeFigureOut">
              <a:rPr kumimoji="1" lang="ja-JP" altLang="en-US" smtClean="0"/>
              <a:t>2020/3/23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131808E-F44B-44C0-96F6-E189556279F5}"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A05690D2-694A-4BCB-A7FA-6336A804B369}" type="datetimeFigureOut">
              <a:rPr kumimoji="1" lang="ja-JP" altLang="en-US" smtClean="0"/>
              <a:t>2020/3/23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131808E-F44B-44C0-96F6-E189556279F5}" type="slidenum">
              <a:rPr kumimoji="1" lang="ja-JP" altLang="en-US" smtClean="0"/>
              <a:t>‹#›</a:t>
            </a:fld>
            <a:endParaRPr kumimoji="1" lang="ja-JP" alt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fld id="{A05690D2-694A-4BCB-A7FA-6336A804B369}" type="datetimeFigureOut">
              <a:rPr kumimoji="1" lang="ja-JP" altLang="en-US" smtClean="0"/>
              <a:t>2020/3/23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131808E-F44B-44C0-96F6-E189556279F5}" type="slidenum">
              <a:rPr kumimoji="1" lang="ja-JP" altLang="en-US" smtClean="0"/>
              <a:t>‹#›</a:t>
            </a:fld>
            <a:endParaRPr kumimoji="1" lang="ja-JP" altLang="en-US"/>
          </a:p>
        </p:txBody>
      </p:sp>
      <p:sp>
        <p:nvSpPr>
          <p:cNvPr id="7" name="Title 6"/>
          <p:cNvSpPr>
            <a:spLocks noGrp="1"/>
          </p:cNvSpPr>
          <p:nvPr>
            <p:ph type="title"/>
          </p:nvPr>
        </p:nvSpPr>
        <p:spPr/>
        <p:txBody>
          <a:bodyPr/>
          <a:lstStyle/>
          <a:p>
            <a:r>
              <a:rPr lang="ja-JP" altLang="en-US" smtClean="0"/>
              <a:t>マスター タイトルの書式設定</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A05690D2-694A-4BCB-A7FA-6336A804B369}" type="datetimeFigureOut">
              <a:rPr kumimoji="1" lang="ja-JP" altLang="en-US" smtClean="0"/>
              <a:t>2020/3/23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131808E-F44B-44C0-96F6-E189556279F5}"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5" name="Date Placeholder 4"/>
          <p:cNvSpPr>
            <a:spLocks noGrp="1"/>
          </p:cNvSpPr>
          <p:nvPr>
            <p:ph type="dt" sz="half" idx="10"/>
          </p:nvPr>
        </p:nvSpPr>
        <p:spPr/>
        <p:txBody>
          <a:bodyPr/>
          <a:lstStyle/>
          <a:p>
            <a:fld id="{A05690D2-694A-4BCB-A7FA-6336A804B369}" type="datetimeFigureOut">
              <a:rPr kumimoji="1" lang="ja-JP" altLang="en-US" smtClean="0"/>
              <a:t>2020/3/23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131808E-F44B-44C0-96F6-E189556279F5}" type="slidenum">
              <a:rPr kumimoji="1" lang="ja-JP" altLang="en-US" smtClean="0"/>
              <a:t>‹#›</a:t>
            </a:fld>
            <a:endParaRPr kumimoji="1" lang="ja-JP" altLang="en-US"/>
          </a:p>
        </p:txBody>
      </p:sp>
      <p:sp>
        <p:nvSpPr>
          <p:cNvPr id="9" name="Content Placeholder 8"/>
          <p:cNvSpPr>
            <a:spLocks noGrp="1"/>
          </p:cNvSpPr>
          <p:nvPr>
            <p:ph sz="quarter" idx="13"/>
          </p:nvPr>
        </p:nvSpPr>
        <p:spPr>
          <a:xfrm>
            <a:off x="676655" y="2679192"/>
            <a:ext cx="3822192" cy="34472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smtClean="0"/>
              <a:t>マスター タイトルの書式設定</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A05690D2-694A-4BCB-A7FA-6336A804B369}" type="datetimeFigureOut">
              <a:rPr kumimoji="1" lang="ja-JP" altLang="en-US" smtClean="0"/>
              <a:t>2020/3/23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131808E-F44B-44C0-96F6-E189556279F5}"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Date Placeholder 2"/>
          <p:cNvSpPr>
            <a:spLocks noGrp="1"/>
          </p:cNvSpPr>
          <p:nvPr>
            <p:ph type="dt" sz="half" idx="10"/>
          </p:nvPr>
        </p:nvSpPr>
        <p:spPr/>
        <p:txBody>
          <a:bodyPr/>
          <a:lstStyle/>
          <a:p>
            <a:fld id="{A05690D2-694A-4BCB-A7FA-6336A804B369}" type="datetimeFigureOut">
              <a:rPr kumimoji="1" lang="ja-JP" altLang="en-US" smtClean="0"/>
              <a:t>2020/3/23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131808E-F44B-44C0-96F6-E189556279F5}"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A05690D2-694A-4BCB-A7FA-6336A804B369}" type="datetimeFigureOut">
              <a:rPr kumimoji="1" lang="ja-JP" altLang="en-US" smtClean="0"/>
              <a:t>2020/3/23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131808E-F44B-44C0-96F6-E189556279F5}"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A05690D2-694A-4BCB-A7FA-6336A804B369}" type="datetimeFigureOut">
              <a:rPr kumimoji="1" lang="ja-JP" altLang="en-US" smtClean="0"/>
              <a:t>2020/3/23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131808E-F44B-44C0-96F6-E189556279F5}" type="slidenum">
              <a:rPr kumimoji="1" lang="ja-JP" altLang="en-US" smtClean="0"/>
              <a:t>‹#›</a:t>
            </a:fld>
            <a:endParaRPr kumimoji="1" lang="ja-JP" alt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ja-JP" altLang="en-US" smtClean="0"/>
              <a:t>マスター タイトルの書式設定</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A05690D2-694A-4BCB-A7FA-6336A804B369}" type="datetimeFigureOut">
              <a:rPr kumimoji="1" lang="ja-JP" altLang="en-US" smtClean="0"/>
              <a:t>2020/3/23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131808E-F44B-44C0-96F6-E189556279F5}" type="slidenum">
              <a:rPr kumimoji="1" lang="ja-JP" altLang="en-US" smtClean="0"/>
              <a:t>‹#›</a:t>
            </a:fld>
            <a:endParaRPr kumimoji="1" lang="ja-JP" alt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アイコンをクリックして図を追加</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A05690D2-694A-4BCB-A7FA-6336A804B369}" type="datetimeFigureOut">
              <a:rPr kumimoji="1" lang="ja-JP" altLang="en-US" smtClean="0"/>
              <a:t>2020/3/23</a:t>
            </a:fld>
            <a:endParaRPr kumimoji="1" lang="ja-JP" alt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kumimoji="1" lang="ja-JP" altLang="en-U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1131808E-F44B-44C0-96F6-E189556279F5}" type="slidenum">
              <a:rPr kumimoji="1" lang="ja-JP" altLang="en-US" smtClean="0"/>
              <a:t>‹#›</a:t>
            </a:fld>
            <a:endParaRPr kumimoji="1" lang="ja-JP" alt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ctr" defTabSz="914400" rtl="0" eaLnBrk="1" latinLnBrk="0" hangingPunct="1">
        <a:spcBef>
          <a:spcPct val="0"/>
        </a:spcBef>
        <a:buNone/>
        <a:defRPr kumimoji="1" sz="4400" kern="1200">
          <a:solidFill>
            <a:srgbClr val="FFFFFF"/>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kumimoji="1"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kumimoji="1"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kumimoji="1"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kumimoji="1"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kumimoji="1"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www.oyanakiato.com/news/1425.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980729"/>
            <a:ext cx="7772400" cy="2619722"/>
          </a:xfrm>
        </p:spPr>
        <p:txBody>
          <a:bodyPr>
            <a:noAutofit/>
          </a:bodyPr>
          <a:lstStyle/>
          <a:p>
            <a:r>
              <a:rPr kumimoji="1" lang="ja-JP" altLang="en-US" sz="6600" dirty="0" smtClean="0">
                <a:latin typeface="HGPｺﾞｼｯｸE" panose="020B0900000000000000" pitchFamily="50" charset="-128"/>
                <a:ea typeface="HGPｺﾞｼｯｸE" panose="020B0900000000000000" pitchFamily="50" charset="-128"/>
              </a:rPr>
              <a:t>障害のある子をもつ親の思い</a:t>
            </a:r>
            <a:r>
              <a:rPr kumimoji="1" lang="en-US" altLang="ja-JP" sz="6600" dirty="0" smtClean="0">
                <a:latin typeface="HGPｺﾞｼｯｸE" panose="020B0900000000000000" pitchFamily="50" charset="-128"/>
                <a:ea typeface="HGPｺﾞｼｯｸE" panose="020B0900000000000000" pitchFamily="50" charset="-128"/>
              </a:rPr>
              <a:t/>
            </a:r>
            <a:br>
              <a:rPr kumimoji="1" lang="en-US" altLang="ja-JP" sz="6600" dirty="0" smtClean="0">
                <a:latin typeface="HGPｺﾞｼｯｸE" panose="020B0900000000000000" pitchFamily="50" charset="-128"/>
                <a:ea typeface="HGPｺﾞｼｯｸE" panose="020B0900000000000000" pitchFamily="50" charset="-128"/>
              </a:rPr>
            </a:br>
            <a:r>
              <a:rPr kumimoji="1" lang="ja-JP" altLang="en-US" sz="6600" dirty="0" smtClean="0">
                <a:latin typeface="HGPｺﾞｼｯｸE" panose="020B0900000000000000" pitchFamily="50" charset="-128"/>
                <a:ea typeface="HGPｺﾞｼｯｸE" panose="020B0900000000000000" pitchFamily="50" charset="-128"/>
              </a:rPr>
              <a:t>家族への思い</a:t>
            </a:r>
            <a:endParaRPr kumimoji="1" lang="ja-JP" altLang="en-US" sz="6600" dirty="0">
              <a:latin typeface="HGPｺﾞｼｯｸE" panose="020B0900000000000000" pitchFamily="50" charset="-128"/>
              <a:ea typeface="HGPｺﾞｼｯｸE" panose="020B0900000000000000" pitchFamily="50" charset="-128"/>
            </a:endParaRPr>
          </a:p>
        </p:txBody>
      </p:sp>
      <p:sp>
        <p:nvSpPr>
          <p:cNvPr id="3" name="サブタイトル 2"/>
          <p:cNvSpPr>
            <a:spLocks noGrp="1"/>
          </p:cNvSpPr>
          <p:nvPr>
            <p:ph type="subTitle" idx="1"/>
          </p:nvPr>
        </p:nvSpPr>
        <p:spPr>
          <a:xfrm>
            <a:off x="467544" y="4509120"/>
            <a:ext cx="8280920" cy="1752600"/>
          </a:xfrm>
        </p:spPr>
        <p:txBody>
          <a:bodyPr>
            <a:normAutofit/>
          </a:bodyPr>
          <a:lstStyle/>
          <a:p>
            <a:r>
              <a:rPr kumimoji="1" lang="ja-JP" altLang="en-US" sz="2800" dirty="0" smtClean="0">
                <a:solidFill>
                  <a:schemeClr val="tx1"/>
                </a:solidFill>
                <a:latin typeface="HGPｺﾞｼｯｸE" panose="020B0900000000000000" pitchFamily="50" charset="-128"/>
                <a:ea typeface="HGPｺﾞｼｯｸE" panose="020B0900000000000000" pitchFamily="50" charset="-128"/>
              </a:rPr>
              <a:t>長野市手をつなぐ育成会　会長</a:t>
            </a:r>
            <a:endParaRPr kumimoji="1" lang="en-US" altLang="ja-JP" sz="2800" dirty="0" smtClean="0">
              <a:solidFill>
                <a:schemeClr val="tx1"/>
              </a:solidFill>
              <a:latin typeface="HGPｺﾞｼｯｸE" panose="020B0900000000000000" pitchFamily="50" charset="-128"/>
              <a:ea typeface="HGPｺﾞｼｯｸE" panose="020B0900000000000000" pitchFamily="50" charset="-128"/>
            </a:endParaRPr>
          </a:p>
          <a:p>
            <a:r>
              <a:rPr lang="ja-JP" altLang="en-US" sz="2800" dirty="0" smtClean="0">
                <a:solidFill>
                  <a:schemeClr val="tx1"/>
                </a:solidFill>
                <a:latin typeface="HGPｺﾞｼｯｸE" panose="020B0900000000000000" pitchFamily="50" charset="-128"/>
                <a:ea typeface="HGPｺﾞｼｯｸE" panose="020B0900000000000000" pitchFamily="50" charset="-128"/>
              </a:rPr>
              <a:t>（長野県手をつなぐ育成会事務局長）</a:t>
            </a:r>
            <a:endParaRPr lang="en-US" altLang="ja-JP" sz="2800" dirty="0" smtClean="0">
              <a:solidFill>
                <a:schemeClr val="tx1"/>
              </a:solidFill>
              <a:latin typeface="HGPｺﾞｼｯｸE" panose="020B0900000000000000" pitchFamily="50" charset="-128"/>
              <a:ea typeface="HGPｺﾞｼｯｸE" panose="020B0900000000000000" pitchFamily="50" charset="-128"/>
            </a:endParaRPr>
          </a:p>
          <a:p>
            <a:r>
              <a:rPr kumimoji="1" lang="ja-JP" altLang="en-US" sz="2800" dirty="0" smtClean="0">
                <a:solidFill>
                  <a:schemeClr val="tx1"/>
                </a:solidFill>
                <a:latin typeface="HGPｺﾞｼｯｸE" panose="020B0900000000000000" pitchFamily="50" charset="-128"/>
                <a:ea typeface="HGPｺﾞｼｯｸE" panose="020B0900000000000000" pitchFamily="50" charset="-128"/>
              </a:rPr>
              <a:t>（ながの</a:t>
            </a:r>
            <a:r>
              <a:rPr kumimoji="1" lang="ja-JP" altLang="en-US" sz="2800" dirty="0" err="1" smtClean="0">
                <a:solidFill>
                  <a:schemeClr val="tx1"/>
                </a:solidFill>
                <a:latin typeface="HGPｺﾞｼｯｸE" panose="020B0900000000000000" pitchFamily="50" charset="-128"/>
                <a:ea typeface="HGPｺﾞｼｯｸE" panose="020B0900000000000000" pitchFamily="50" charset="-128"/>
              </a:rPr>
              <a:t>障がい</a:t>
            </a:r>
            <a:r>
              <a:rPr kumimoji="1" lang="ja-JP" altLang="en-US" sz="2800" dirty="0" smtClean="0">
                <a:solidFill>
                  <a:schemeClr val="tx1"/>
                </a:solidFill>
                <a:latin typeface="HGPｺﾞｼｯｸE" panose="020B0900000000000000" pitchFamily="50" charset="-128"/>
                <a:ea typeface="HGPｺﾞｼｯｸE" panose="020B0900000000000000" pitchFamily="50" charset="-128"/>
              </a:rPr>
              <a:t>児者生活サポート協会事務局長）</a:t>
            </a:r>
            <a:endParaRPr kumimoji="1" lang="ja-JP" altLang="en-US" sz="2800" dirty="0">
              <a:solidFill>
                <a:schemeClr val="tx1"/>
              </a:solidFill>
              <a:latin typeface="HGPｺﾞｼｯｸE" panose="020B0900000000000000" pitchFamily="50" charset="-128"/>
              <a:ea typeface="HGPｺﾞｼｯｸE" panose="020B0900000000000000" pitchFamily="50" charset="-128"/>
            </a:endParaRPr>
          </a:p>
        </p:txBody>
      </p:sp>
    </p:spTree>
    <p:extLst>
      <p:ext uri="{BB962C8B-B14F-4D97-AF65-F5344CB8AC3E}">
        <p14:creationId xmlns:p14="http://schemas.microsoft.com/office/powerpoint/2010/main" val="3988156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899592" y="1700808"/>
            <a:ext cx="7704856" cy="4824536"/>
          </a:xfrm>
        </p:spPr>
        <p:txBody>
          <a:bodyPr>
            <a:normAutofit/>
          </a:bodyPr>
          <a:lstStyle/>
          <a:p>
            <a:r>
              <a:rPr kumimoji="1" lang="ja-JP" altLang="en-US" dirty="0" smtClean="0"/>
              <a:t>誕生</a:t>
            </a:r>
            <a:r>
              <a:rPr lang="ja-JP" altLang="en-US" dirty="0"/>
              <a:t>・・・・・・・・・</a:t>
            </a:r>
            <a:r>
              <a:rPr lang="ja-JP" altLang="en-US" dirty="0" smtClean="0"/>
              <a:t>・・・・・</a:t>
            </a:r>
            <a:r>
              <a:rPr kumimoji="1" lang="ja-JP" altLang="en-US" dirty="0" smtClean="0"/>
              <a:t>障害を受け入れ育てる決意</a:t>
            </a:r>
            <a:r>
              <a:rPr lang="ja-JP" altLang="en-US" dirty="0" smtClean="0"/>
              <a:t>　　　　　　</a:t>
            </a:r>
            <a:r>
              <a:rPr kumimoji="1" lang="ja-JP" altLang="en-US" dirty="0" smtClean="0"/>
              <a:t>　　</a:t>
            </a:r>
            <a:endParaRPr kumimoji="1" lang="en-US" altLang="ja-JP" dirty="0" smtClean="0"/>
          </a:p>
          <a:p>
            <a:r>
              <a:rPr lang="ja-JP" altLang="en-US" dirty="0" smtClean="0"/>
              <a:t>乳幼児期・・・・・・・・・・・・・・・・・</a:t>
            </a:r>
            <a:r>
              <a:rPr lang="ja-JP" altLang="en-US" dirty="0"/>
              <a:t>・・・・</a:t>
            </a:r>
            <a:r>
              <a:rPr lang="ja-JP" altLang="en-US" dirty="0" smtClean="0"/>
              <a:t>育児への苦悩</a:t>
            </a:r>
            <a:endParaRPr lang="en-US" altLang="ja-JP" dirty="0" smtClean="0"/>
          </a:p>
          <a:p>
            <a:r>
              <a:rPr lang="ja-JP" altLang="en-US" dirty="0" smtClean="0"/>
              <a:t>学齢期・・・・学校の選択・先生ともだちとの関わり</a:t>
            </a:r>
            <a:endParaRPr lang="en-US" altLang="ja-JP" dirty="0" smtClean="0"/>
          </a:p>
          <a:p>
            <a:r>
              <a:rPr lang="ja-JP" altLang="en-US" dirty="0" smtClean="0"/>
              <a:t>養護学校高等部・・・・卒業後の進路と実習の日々</a:t>
            </a:r>
            <a:endParaRPr lang="en-US" altLang="ja-JP" dirty="0" smtClean="0"/>
          </a:p>
          <a:p>
            <a:pPr marL="0" indent="0">
              <a:buNone/>
            </a:pPr>
            <a:r>
              <a:rPr lang="ja-JP" altLang="en-US" dirty="0"/>
              <a:t>　</a:t>
            </a:r>
            <a:r>
              <a:rPr lang="ja-JP" altLang="en-US" dirty="0" smtClean="0"/>
              <a:t>　　　　　　　　　　　</a:t>
            </a:r>
            <a:r>
              <a:rPr lang="ja-JP" altLang="en-US" dirty="0"/>
              <a:t>・・・・</a:t>
            </a:r>
            <a:r>
              <a:rPr lang="ja-JP" altLang="en-US" dirty="0" smtClean="0"/>
              <a:t>大人になる体の変化</a:t>
            </a:r>
            <a:endParaRPr lang="en-US" altLang="ja-JP" dirty="0" smtClean="0"/>
          </a:p>
          <a:p>
            <a:r>
              <a:rPr lang="ja-JP" altLang="en-US" dirty="0" smtClean="0"/>
              <a:t>学校卒業・・・・・・・総合支援法下の生活の始まり</a:t>
            </a:r>
            <a:endParaRPr lang="en-US" altLang="ja-JP" dirty="0" smtClean="0"/>
          </a:p>
          <a:p>
            <a:r>
              <a:rPr lang="ja-JP" altLang="en-US" dirty="0" smtClean="0"/>
              <a:t>青年期・・・・・・・自分のやりたいこと・願いって何？</a:t>
            </a:r>
            <a:endParaRPr lang="en-US" altLang="ja-JP" dirty="0" smtClean="0"/>
          </a:p>
          <a:p>
            <a:r>
              <a:rPr lang="ja-JP" altLang="en-US" dirty="0" smtClean="0"/>
              <a:t>成人期・・・・・・・パターン化した日々・親も若くない</a:t>
            </a:r>
            <a:endParaRPr lang="en-US" altLang="ja-JP" dirty="0" smtClean="0"/>
          </a:p>
          <a:p>
            <a:r>
              <a:rPr lang="ja-JP" altLang="en-US" dirty="0" smtClean="0"/>
              <a:t>壮年期・・・・切実な親の老後・生活スタイルの模索</a:t>
            </a:r>
            <a:endParaRPr lang="en-US" altLang="ja-JP" dirty="0" smtClean="0"/>
          </a:p>
          <a:p>
            <a:r>
              <a:rPr lang="ja-JP" altLang="en-US" dirty="0" smtClean="0"/>
              <a:t>高齢期・・・・・・・・・完全なる親亡き後・人生の終焉</a:t>
            </a:r>
            <a:endParaRPr lang="en-US" altLang="ja-JP" dirty="0" smtClean="0"/>
          </a:p>
          <a:p>
            <a:endParaRPr lang="en-US" altLang="ja-JP" dirty="0" smtClean="0"/>
          </a:p>
          <a:p>
            <a:endParaRPr kumimoji="1" lang="ja-JP" altLang="en-US" dirty="0"/>
          </a:p>
        </p:txBody>
      </p:sp>
      <p:sp>
        <p:nvSpPr>
          <p:cNvPr id="2" name="タイトル 1"/>
          <p:cNvSpPr>
            <a:spLocks noGrp="1"/>
          </p:cNvSpPr>
          <p:nvPr>
            <p:ph type="title"/>
          </p:nvPr>
        </p:nvSpPr>
        <p:spPr/>
        <p:txBody>
          <a:bodyPr>
            <a:normAutofit/>
          </a:bodyPr>
          <a:lstStyle/>
          <a:p>
            <a:r>
              <a:rPr lang="ja-JP" altLang="en-US" dirty="0" smtClean="0"/>
              <a:t>障害と成長と不安と</a:t>
            </a:r>
            <a:endParaRPr kumimoji="1" lang="ja-JP" altLang="en-US" dirty="0"/>
          </a:p>
        </p:txBody>
      </p:sp>
    </p:spTree>
    <p:extLst>
      <p:ext uri="{BB962C8B-B14F-4D97-AF65-F5344CB8AC3E}">
        <p14:creationId xmlns:p14="http://schemas.microsoft.com/office/powerpoint/2010/main" val="134790353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ja-JP" altLang="en-US" dirty="0" smtClean="0"/>
              <a:t>親の悩みあれこれ</a:t>
            </a:r>
            <a:endParaRPr kumimoji="1" lang="ja-JP" altLang="en-US" dirty="0"/>
          </a:p>
        </p:txBody>
      </p:sp>
      <p:sp>
        <p:nvSpPr>
          <p:cNvPr id="6" name="雲形吹き出し 5"/>
          <p:cNvSpPr/>
          <p:nvPr/>
        </p:nvSpPr>
        <p:spPr>
          <a:xfrm>
            <a:off x="107504" y="1412776"/>
            <a:ext cx="4032448" cy="2376264"/>
          </a:xfrm>
          <a:prstGeom prst="cloudCallou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子どもは一人っ子の障害者、私（親）の葬式は誰がだしてくれるのだろう</a:t>
            </a:r>
            <a:endParaRPr kumimoji="1" lang="en-US" altLang="ja-JP" dirty="0" smtClean="0">
              <a:solidFill>
                <a:schemeClr val="tx1"/>
              </a:solidFill>
            </a:endParaRPr>
          </a:p>
          <a:p>
            <a:pPr algn="ctr"/>
            <a:r>
              <a:rPr lang="ja-JP" altLang="en-US" dirty="0" smtClean="0">
                <a:solidFill>
                  <a:schemeClr val="tx1"/>
                </a:solidFill>
              </a:rPr>
              <a:t>災害の時の備えはどうすればいいの</a:t>
            </a:r>
            <a:endParaRPr kumimoji="1" lang="ja-JP" altLang="en-US" dirty="0">
              <a:solidFill>
                <a:schemeClr val="tx1"/>
              </a:solidFill>
            </a:endParaRPr>
          </a:p>
        </p:txBody>
      </p:sp>
      <p:sp>
        <p:nvSpPr>
          <p:cNvPr id="13" name="雲形吹き出し 12"/>
          <p:cNvSpPr/>
          <p:nvPr/>
        </p:nvSpPr>
        <p:spPr>
          <a:xfrm>
            <a:off x="3704100" y="1268760"/>
            <a:ext cx="4752528" cy="2088232"/>
          </a:xfrm>
          <a:prstGeom prst="cloudCallou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今は私ができるからいいけど、年老いて運転ができなくなったら、誰がこの子を病院へ連れてってくれるのだろう</a:t>
            </a:r>
            <a:endParaRPr kumimoji="1" lang="ja-JP" altLang="en-US" dirty="0">
              <a:solidFill>
                <a:schemeClr val="tx1"/>
              </a:solidFill>
            </a:endParaRPr>
          </a:p>
        </p:txBody>
      </p:sp>
      <p:sp>
        <p:nvSpPr>
          <p:cNvPr id="14" name="雲形吹き出し 13"/>
          <p:cNvSpPr/>
          <p:nvPr/>
        </p:nvSpPr>
        <p:spPr>
          <a:xfrm>
            <a:off x="51930" y="3321536"/>
            <a:ext cx="4068452" cy="2222300"/>
          </a:xfrm>
          <a:prstGeom prst="cloudCallout">
            <a:avLst>
              <a:gd name="adj1" fmla="val -25279"/>
              <a:gd name="adj2" fmla="val 58933"/>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緊急時にはどこの誰に連絡したらいいのだろう・・・・</a:t>
            </a:r>
            <a:endParaRPr kumimoji="1" lang="en-US" altLang="ja-JP" dirty="0" smtClean="0">
              <a:solidFill>
                <a:schemeClr val="tx1"/>
              </a:solidFill>
            </a:endParaRPr>
          </a:p>
          <a:p>
            <a:pPr algn="ctr"/>
            <a:r>
              <a:rPr lang="ja-JP" altLang="en-US" dirty="0">
                <a:solidFill>
                  <a:schemeClr val="tx1"/>
                </a:solidFill>
              </a:rPr>
              <a:t>はて</a:t>
            </a:r>
            <a:r>
              <a:rPr lang="ja-JP" altLang="en-US" dirty="0" smtClean="0">
                <a:solidFill>
                  <a:schemeClr val="tx1"/>
                </a:solidFill>
              </a:rPr>
              <a:t>、緊急時ってどんな時のことだろう・・</a:t>
            </a:r>
            <a:endParaRPr kumimoji="1" lang="ja-JP" altLang="en-US" dirty="0">
              <a:solidFill>
                <a:schemeClr val="tx1"/>
              </a:solidFill>
            </a:endParaRPr>
          </a:p>
        </p:txBody>
      </p:sp>
      <p:sp>
        <p:nvSpPr>
          <p:cNvPr id="16" name="雲形吹き出し 15"/>
          <p:cNvSpPr/>
          <p:nvPr/>
        </p:nvSpPr>
        <p:spPr>
          <a:xfrm>
            <a:off x="4139952" y="2996952"/>
            <a:ext cx="4608512" cy="2232248"/>
          </a:xfrm>
          <a:prstGeom prst="cloudCallout">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願わくはこの子の最期を見届けてから私は死にたいが・・・財産の管理は誰に頼めばいいのだろう・・・</a:t>
            </a:r>
            <a:endParaRPr kumimoji="1" lang="ja-JP" altLang="en-US" dirty="0">
              <a:solidFill>
                <a:schemeClr val="tx1"/>
              </a:solidFill>
            </a:endParaRPr>
          </a:p>
        </p:txBody>
      </p:sp>
      <p:sp>
        <p:nvSpPr>
          <p:cNvPr id="8" name="角丸四角形 7"/>
          <p:cNvSpPr/>
          <p:nvPr/>
        </p:nvSpPr>
        <p:spPr>
          <a:xfrm>
            <a:off x="971600" y="5373216"/>
            <a:ext cx="6696744" cy="1152128"/>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雲形吹き出し 17"/>
          <p:cNvSpPr/>
          <p:nvPr/>
        </p:nvSpPr>
        <p:spPr>
          <a:xfrm>
            <a:off x="1763688" y="4797152"/>
            <a:ext cx="5760640" cy="1872208"/>
          </a:xfrm>
          <a:prstGeom prst="cloudCallout">
            <a:avLst>
              <a:gd name="adj1" fmla="val -54472"/>
              <a:gd name="adj2" fmla="val 44985"/>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漠然とした不安、今すぐ解決できること、そうでないこと。不安だから何にも考えない</a:t>
            </a:r>
            <a:r>
              <a:rPr lang="ja-JP" altLang="en-US" dirty="0">
                <a:solidFill>
                  <a:schemeClr val="tx1"/>
                </a:solidFill>
              </a:rPr>
              <a:t>よう</a:t>
            </a:r>
            <a:r>
              <a:rPr lang="ja-JP" altLang="en-US" dirty="0" smtClean="0">
                <a:solidFill>
                  <a:schemeClr val="tx1"/>
                </a:solidFill>
              </a:rPr>
              <a:t>に日々過ごしている</a:t>
            </a:r>
            <a:endParaRPr kumimoji="1" lang="ja-JP" altLang="en-US" dirty="0">
              <a:solidFill>
                <a:schemeClr val="tx1"/>
              </a:solidFill>
            </a:endParaRPr>
          </a:p>
        </p:txBody>
      </p:sp>
    </p:spTree>
    <p:extLst>
      <p:ext uri="{BB962C8B-B14F-4D97-AF65-F5344CB8AC3E}">
        <p14:creationId xmlns:p14="http://schemas.microsoft.com/office/powerpoint/2010/main" val="157708060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grpId="0" nodeType="clickEffect">
                                  <p:stCondLst>
                                    <p:cond delay="0"/>
                                  </p:stCondLst>
                                  <p:childTnLst>
                                    <p:set>
                                      <p:cBhvr>
                                        <p:cTn id="13" dur="1" fill="hold">
                                          <p:stCondLst>
                                            <p:cond delay="0"/>
                                          </p:stCondLst>
                                        </p:cTn>
                                        <p:tgtEl>
                                          <p:spTgt spid="13"/>
                                        </p:tgtEl>
                                        <p:attrNameLst>
                                          <p:attrName>style.visibility</p:attrName>
                                        </p:attrNameLst>
                                      </p:cBhvr>
                                      <p:to>
                                        <p:strVal val="visible"/>
                                      </p:to>
                                    </p:set>
                                    <p:animEffect transition="in" filter="wipe(down)">
                                      <p:cBhvr>
                                        <p:cTn id="14" dur="500"/>
                                        <p:tgtEl>
                                          <p:spTgt spid="13"/>
                                        </p:tgtEl>
                                      </p:cBhvr>
                                    </p:animEffect>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animEffect transition="in" filter="barn(inVertical)">
                                      <p:cBhvr>
                                        <p:cTn id="19" dur="500"/>
                                        <p:tgtEl>
                                          <p:spTgt spid="14"/>
                                        </p:tgtEl>
                                      </p:cBhvr>
                                    </p:animEffect>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16"/>
                                        </p:tgtEl>
                                        <p:attrNameLst>
                                          <p:attrName>style.visibility</p:attrName>
                                        </p:attrNameLst>
                                      </p:cBhvr>
                                      <p:to>
                                        <p:strVal val="visible"/>
                                      </p:to>
                                    </p:set>
                                    <p:animEffect transition="in" filter="fade">
                                      <p:cBhvr>
                                        <p:cTn id="24" dur="1000"/>
                                        <p:tgtEl>
                                          <p:spTgt spid="16"/>
                                        </p:tgtEl>
                                      </p:cBhvr>
                                    </p:animEffect>
                                    <p:anim calcmode="lin" valueType="num">
                                      <p:cBhvr>
                                        <p:cTn id="25" dur="1000" fill="hold"/>
                                        <p:tgtEl>
                                          <p:spTgt spid="16"/>
                                        </p:tgtEl>
                                        <p:attrNameLst>
                                          <p:attrName>ppt_x</p:attrName>
                                        </p:attrNameLst>
                                      </p:cBhvr>
                                      <p:tavLst>
                                        <p:tav tm="0">
                                          <p:val>
                                            <p:strVal val="#ppt_x"/>
                                          </p:val>
                                        </p:tav>
                                        <p:tav tm="100000">
                                          <p:val>
                                            <p:strVal val="#ppt_x"/>
                                          </p:val>
                                        </p:tav>
                                      </p:tavLst>
                                    </p:anim>
                                    <p:anim calcmode="lin" valueType="num">
                                      <p:cBhvr>
                                        <p:cTn id="26"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18"/>
                                        </p:tgtEl>
                                        <p:attrNameLst>
                                          <p:attrName>style.visibility</p:attrName>
                                        </p:attrNameLst>
                                      </p:cBhvr>
                                      <p:to>
                                        <p:strVal val="visible"/>
                                      </p:to>
                                    </p:set>
                                    <p:animEffect transition="in" filter="fade">
                                      <p:cBhvr>
                                        <p:cTn id="31"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3" grpId="0" animBg="1"/>
      <p:bldP spid="14" grpId="0" animBg="1"/>
      <p:bldP spid="16" grpId="0" animBg="1"/>
      <p:bldP spid="1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r>
              <a:rPr lang="ja-JP" altLang="en-US" smtClean="0"/>
              <a:t>障害のある子にばかり手をかけてしまい、すまない思い</a:t>
            </a:r>
            <a:endParaRPr lang="en-US" altLang="ja-JP" smtClean="0"/>
          </a:p>
          <a:p>
            <a:r>
              <a:rPr lang="ja-JP" altLang="en-US" smtClean="0"/>
              <a:t>障害のある兄弟姉妹を持っても、あなたの人生を生きて欲しい</a:t>
            </a:r>
            <a:endParaRPr lang="en-US" altLang="ja-JP" smtClean="0"/>
          </a:p>
          <a:p>
            <a:r>
              <a:rPr lang="ja-JP" altLang="en-US" smtClean="0"/>
              <a:t>たとえ障害があっても、家族として受け入れて欲しい（願わくは障害に理解のある伴侶を見つけて欲しい）</a:t>
            </a:r>
            <a:endParaRPr lang="en-US" altLang="ja-JP" smtClean="0"/>
          </a:p>
          <a:p>
            <a:r>
              <a:rPr lang="ja-JP" altLang="en-US" smtClean="0"/>
              <a:t>親亡きあと、障害の兄弟姉妹のことで迷惑はかけたくない</a:t>
            </a:r>
            <a:endParaRPr lang="en-US" altLang="ja-JP" smtClean="0"/>
          </a:p>
          <a:p>
            <a:endParaRPr lang="en-US" altLang="ja-JP" smtClean="0"/>
          </a:p>
          <a:p>
            <a:endParaRPr lang="en-US" altLang="ja-JP" smtClean="0"/>
          </a:p>
          <a:p>
            <a:endParaRPr lang="ja-JP" altLang="en-US" dirty="0"/>
          </a:p>
        </p:txBody>
      </p:sp>
      <p:sp>
        <p:nvSpPr>
          <p:cNvPr id="2" name="タイトル 1"/>
          <p:cNvSpPr>
            <a:spLocks noGrp="1"/>
          </p:cNvSpPr>
          <p:nvPr>
            <p:ph type="title"/>
          </p:nvPr>
        </p:nvSpPr>
        <p:spPr/>
        <p:txBody>
          <a:bodyPr/>
          <a:lstStyle/>
          <a:p>
            <a:r>
              <a:rPr lang="ja-JP" altLang="en-US" smtClean="0"/>
              <a:t>障害のない兄弟姉妹へ親の思い</a:t>
            </a:r>
            <a:endParaRPr lang="ja-JP" altLang="en-US" dirty="0"/>
          </a:p>
        </p:txBody>
      </p:sp>
    </p:spTree>
    <p:extLst>
      <p:ext uri="{BB962C8B-B14F-4D97-AF65-F5344CB8AC3E}">
        <p14:creationId xmlns:p14="http://schemas.microsoft.com/office/powerpoint/2010/main" val="175222332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179512" y="1772816"/>
            <a:ext cx="8856984" cy="4752528"/>
          </a:xfrm>
        </p:spPr>
        <p:txBody>
          <a:bodyPr>
            <a:normAutofit/>
          </a:bodyPr>
          <a:lstStyle/>
          <a:p>
            <a:r>
              <a:rPr kumimoji="1" lang="ja-JP" altLang="en-US" dirty="0" smtClean="0"/>
              <a:t>おかあさんは私・僕のことをほったらかしにしている</a:t>
            </a:r>
            <a:endParaRPr kumimoji="1" lang="en-US" altLang="ja-JP" dirty="0" smtClean="0"/>
          </a:p>
          <a:p>
            <a:r>
              <a:rPr lang="ja-JP" altLang="en-US" dirty="0"/>
              <a:t>障害の</a:t>
            </a:r>
            <a:r>
              <a:rPr lang="ja-JP" altLang="en-US" dirty="0" smtClean="0"/>
              <a:t>ある「兄弟・姉妹」がいることを友達には言えない</a:t>
            </a:r>
            <a:endParaRPr kumimoji="1" lang="en-US" altLang="ja-JP" dirty="0" smtClean="0"/>
          </a:p>
          <a:p>
            <a:r>
              <a:rPr lang="ja-JP" altLang="en-US" dirty="0"/>
              <a:t>母親の役目をいずれは私が背負うのだから結婚は</a:t>
            </a:r>
            <a:r>
              <a:rPr lang="ja-JP" altLang="en-US" dirty="0" smtClean="0"/>
              <a:t>しない</a:t>
            </a:r>
            <a:endParaRPr lang="en-US" altLang="ja-JP" dirty="0" smtClean="0"/>
          </a:p>
          <a:p>
            <a:r>
              <a:rPr lang="ja-JP" altLang="en-US" dirty="0" smtClean="0"/>
              <a:t>たとえ兄弟であっても障害のある兄弟の面倒はみない、親からの援助もいらない</a:t>
            </a:r>
            <a:endParaRPr lang="en-US" altLang="ja-JP" dirty="0" smtClean="0"/>
          </a:p>
          <a:p>
            <a:r>
              <a:rPr lang="ja-JP" altLang="en-US" dirty="0" smtClean="0"/>
              <a:t>障害のある「きょうだい」がいることで婚約破棄された</a:t>
            </a:r>
            <a:endParaRPr lang="en-US" altLang="ja-JP" dirty="0" smtClean="0"/>
          </a:p>
          <a:p>
            <a:r>
              <a:rPr lang="ja-JP" altLang="en-US" dirty="0"/>
              <a:t>両親が亡くなったらいずれは障害のあるきょうだいの世話をすることになるのだろうと、漠然と考えているが福祉のサービスが全く分からない。何をどうしたらいいのだろう</a:t>
            </a:r>
            <a:endParaRPr lang="en-US" altLang="ja-JP" dirty="0"/>
          </a:p>
          <a:p>
            <a:r>
              <a:rPr lang="ja-JP" altLang="en-US" dirty="0" smtClean="0"/>
              <a:t>「兄弟・姉妹」の障害がきっかけで、障害福祉の専門職　</a:t>
            </a:r>
            <a:endParaRPr lang="en-US" altLang="ja-JP" dirty="0" smtClean="0"/>
          </a:p>
          <a:p>
            <a:pPr marL="0" indent="0">
              <a:buNone/>
            </a:pPr>
            <a:r>
              <a:rPr lang="ja-JP" altLang="en-US" dirty="0"/>
              <a:t>　</a:t>
            </a:r>
            <a:r>
              <a:rPr lang="ja-JP" altLang="en-US" dirty="0" smtClean="0"/>
              <a:t>　　　　　　　　　　　　　（支援員・教員）に付きやりがいを感じ</a:t>
            </a:r>
            <a:r>
              <a:rPr lang="ja-JP" altLang="en-US" dirty="0"/>
              <a:t>て</a:t>
            </a:r>
            <a:r>
              <a:rPr lang="ja-JP" altLang="en-US" dirty="0" smtClean="0"/>
              <a:t>いる</a:t>
            </a:r>
            <a:endParaRPr lang="en-US" altLang="ja-JP" dirty="0" smtClean="0"/>
          </a:p>
          <a:p>
            <a:pPr marL="0" indent="0">
              <a:buNone/>
            </a:pPr>
            <a:endParaRPr lang="en-US" altLang="ja-JP" dirty="0" smtClean="0"/>
          </a:p>
          <a:p>
            <a:endParaRPr lang="en-US" altLang="ja-JP" dirty="0"/>
          </a:p>
          <a:p>
            <a:pPr marL="0" indent="0">
              <a:buNone/>
            </a:pPr>
            <a:endParaRPr kumimoji="1" lang="en-US" altLang="ja-JP" dirty="0" smtClean="0"/>
          </a:p>
          <a:p>
            <a:pPr marL="0" indent="0">
              <a:buNone/>
            </a:pPr>
            <a:endParaRPr kumimoji="1" lang="ja-JP" altLang="en-US" dirty="0"/>
          </a:p>
        </p:txBody>
      </p:sp>
      <p:sp>
        <p:nvSpPr>
          <p:cNvPr id="3" name="タイトル 2"/>
          <p:cNvSpPr>
            <a:spLocks noGrp="1"/>
          </p:cNvSpPr>
          <p:nvPr>
            <p:ph type="title"/>
          </p:nvPr>
        </p:nvSpPr>
        <p:spPr/>
        <p:txBody>
          <a:bodyPr>
            <a:normAutofit fontScale="90000"/>
          </a:bodyPr>
          <a:lstStyle/>
          <a:p>
            <a:r>
              <a:rPr kumimoji="1" lang="ja-JP" altLang="en-US" dirty="0" smtClean="0"/>
              <a:t>障害のある「兄弟姉妹」をもつ</a:t>
            </a:r>
            <a:r>
              <a:rPr kumimoji="1" lang="en-US" altLang="ja-JP" dirty="0" smtClean="0"/>
              <a:t/>
            </a:r>
            <a:br>
              <a:rPr kumimoji="1" lang="en-US" altLang="ja-JP" dirty="0" smtClean="0"/>
            </a:br>
            <a:r>
              <a:rPr kumimoji="1" lang="ja-JP" altLang="en-US" dirty="0" smtClean="0"/>
              <a:t>本人の思い</a:t>
            </a:r>
            <a:endParaRPr kumimoji="1" lang="ja-JP" altLang="en-US" dirty="0"/>
          </a:p>
        </p:txBody>
      </p:sp>
    </p:spTree>
    <p:extLst>
      <p:ext uri="{BB962C8B-B14F-4D97-AF65-F5344CB8AC3E}">
        <p14:creationId xmlns:p14="http://schemas.microsoft.com/office/powerpoint/2010/main" val="15095818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arn(inVertical)">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barn(inVertical)">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barn(inVertical)">
                                      <p:cBhvr>
                                        <p:cTn id="32" dur="5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barn(inVertical)">
                                      <p:cBhvr>
                                        <p:cTn id="37" dur="500"/>
                                        <p:tgtEl>
                                          <p:spTgt spid="2">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2">
                                            <p:txEl>
                                              <p:pRg st="7" end="7"/>
                                            </p:txEl>
                                          </p:spTgt>
                                        </p:tgtEl>
                                        <p:attrNameLst>
                                          <p:attrName>style.visibility</p:attrName>
                                        </p:attrNameLst>
                                      </p:cBhvr>
                                      <p:to>
                                        <p:strVal val="visible"/>
                                      </p:to>
                                    </p:set>
                                    <p:animEffect transition="in" filter="barn(inVertical)">
                                      <p:cBhvr>
                                        <p:cTn id="42" dur="5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395536" y="1772816"/>
            <a:ext cx="8280919" cy="4680520"/>
          </a:xfrm>
        </p:spPr>
        <p:txBody>
          <a:bodyPr>
            <a:noAutofit/>
          </a:bodyPr>
          <a:lstStyle/>
          <a:p>
            <a:r>
              <a:rPr kumimoji="1" lang="ja-JP" altLang="en-US" sz="2800" dirty="0" smtClean="0"/>
              <a:t>親の会から「兄弟姉妹</a:t>
            </a:r>
            <a:r>
              <a:rPr lang="ja-JP" altLang="en-US" sz="2800" dirty="0" smtClean="0"/>
              <a:t>」の世代交代の時代</a:t>
            </a:r>
            <a:endParaRPr lang="en-US" altLang="ja-JP" sz="2800" dirty="0" smtClean="0"/>
          </a:p>
          <a:p>
            <a:r>
              <a:rPr lang="ja-JP" altLang="en-US" sz="2800" dirty="0"/>
              <a:t>きょうだい</a:t>
            </a:r>
            <a:r>
              <a:rPr lang="ja-JP" altLang="en-US" sz="2800" dirty="0" smtClean="0"/>
              <a:t>会の存在　</a:t>
            </a:r>
            <a:endParaRPr lang="en-US" altLang="ja-JP" sz="2800" dirty="0" smtClean="0"/>
          </a:p>
          <a:p>
            <a:r>
              <a:rPr lang="ja-JP" altLang="en-US" sz="2800" dirty="0" smtClean="0"/>
              <a:t>きょうだいが抱える様々な悩みの共有する場</a:t>
            </a:r>
            <a:endParaRPr lang="en-US" altLang="ja-JP" sz="2800" dirty="0" smtClean="0"/>
          </a:p>
          <a:p>
            <a:r>
              <a:rPr kumimoji="1" lang="ja-JP" altLang="en-US" sz="2800" dirty="0" smtClean="0"/>
              <a:t>利用している福祉制度を兄弟姉妹にも伝える</a:t>
            </a:r>
            <a:endParaRPr kumimoji="1" lang="en-US" altLang="ja-JP" sz="2800" dirty="0" smtClean="0"/>
          </a:p>
          <a:p>
            <a:r>
              <a:rPr lang="ja-JP" altLang="en-US" sz="2800" dirty="0" smtClean="0"/>
              <a:t>障害があってもなくても、一人の人間として尊厳ある人生をおくる権利が兄弟姉妹共にあること</a:t>
            </a:r>
            <a:endParaRPr lang="en-US" altLang="ja-JP" sz="2800" dirty="0" smtClean="0"/>
          </a:p>
          <a:p>
            <a:r>
              <a:rPr lang="ja-JP" altLang="en-US" sz="2800" dirty="0" smtClean="0"/>
              <a:t>障害があって誕生したからこそ、社会の中でそのことを強く意識して</a:t>
            </a:r>
            <a:r>
              <a:rPr lang="ja-JP" altLang="en-US" sz="2800" dirty="0"/>
              <a:t>生きて</a:t>
            </a:r>
            <a:r>
              <a:rPr lang="ja-JP" altLang="en-US" sz="2800" dirty="0" smtClean="0"/>
              <a:t>いくことができる機会が、健常のきょうだい同志よりも多いことへの気づき</a:t>
            </a:r>
            <a:endParaRPr lang="en-US" altLang="ja-JP" sz="2800" dirty="0" smtClean="0"/>
          </a:p>
        </p:txBody>
      </p:sp>
      <p:sp>
        <p:nvSpPr>
          <p:cNvPr id="3" name="タイトル 2"/>
          <p:cNvSpPr>
            <a:spLocks noGrp="1"/>
          </p:cNvSpPr>
          <p:nvPr>
            <p:ph type="title"/>
          </p:nvPr>
        </p:nvSpPr>
        <p:spPr/>
        <p:txBody>
          <a:bodyPr/>
          <a:lstStyle/>
          <a:p>
            <a:r>
              <a:rPr kumimoji="1" lang="ja-JP" altLang="en-US" dirty="0" smtClean="0"/>
              <a:t>きょうだい支援について</a:t>
            </a:r>
            <a:endParaRPr kumimoji="1" lang="ja-JP" altLang="en-US" dirty="0"/>
          </a:p>
        </p:txBody>
      </p:sp>
    </p:spTree>
    <p:extLst>
      <p:ext uri="{BB962C8B-B14F-4D97-AF65-F5344CB8AC3E}">
        <p14:creationId xmlns:p14="http://schemas.microsoft.com/office/powerpoint/2010/main" val="34372785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ja-JP" altLang="en-US" dirty="0" smtClean="0"/>
              <a:t>親亡きあとは親あるうちに</a:t>
            </a:r>
            <a:endParaRPr kumimoji="1" lang="ja-JP" altLang="en-US" dirty="0"/>
          </a:p>
        </p:txBody>
      </p:sp>
      <p:sp>
        <p:nvSpPr>
          <p:cNvPr id="10" name="テキスト ボックス 9"/>
          <p:cNvSpPr txBox="1"/>
          <p:nvPr/>
        </p:nvSpPr>
        <p:spPr>
          <a:xfrm>
            <a:off x="395536" y="1449372"/>
            <a:ext cx="8352928" cy="1477328"/>
          </a:xfrm>
          <a:prstGeom prst="rect">
            <a:avLst/>
          </a:prstGeom>
          <a:noFill/>
        </p:spPr>
        <p:txBody>
          <a:bodyPr wrap="square" rtlCol="0">
            <a:spAutoFit/>
          </a:bodyPr>
          <a:lstStyle/>
          <a:p>
            <a:r>
              <a:rPr kumimoji="1" lang="ja-JP" altLang="en-US" sz="2400" dirty="0" smtClean="0"/>
              <a:t>平成</a:t>
            </a:r>
            <a:r>
              <a:rPr kumimoji="1" lang="en-US" altLang="ja-JP" sz="2400" dirty="0" smtClean="0"/>
              <a:t>29</a:t>
            </a:r>
            <a:r>
              <a:rPr kumimoji="1" lang="ja-JP" altLang="en-US" sz="2400" dirty="0" smtClean="0"/>
              <a:t>年度に長野市手をつなぐ育成会で「親なきあと</a:t>
            </a:r>
            <a:r>
              <a:rPr lang="ja-JP" altLang="en-US" sz="2400" dirty="0" smtClean="0"/>
              <a:t>」をテーマに回学習会を開催し、みなで将来の悩みをどう解決</a:t>
            </a:r>
            <a:r>
              <a:rPr lang="ja-JP" altLang="en-US" sz="2400" dirty="0"/>
              <a:t>して</a:t>
            </a:r>
            <a:r>
              <a:rPr lang="ja-JP" altLang="en-US" sz="2400" dirty="0" smtClean="0"/>
              <a:t>いったらいいのか学習会を開催しました。</a:t>
            </a:r>
            <a:endParaRPr lang="en-US" altLang="ja-JP" sz="2400" dirty="0" smtClean="0"/>
          </a:p>
          <a:p>
            <a:endParaRPr kumimoji="1" lang="en-US" altLang="ja-JP" b="1" dirty="0" smtClean="0"/>
          </a:p>
        </p:txBody>
      </p:sp>
      <p:sp>
        <p:nvSpPr>
          <p:cNvPr id="11" name="コンテンツ プレースホルダー 10"/>
          <p:cNvSpPr>
            <a:spLocks noGrp="1"/>
          </p:cNvSpPr>
          <p:nvPr>
            <p:ph idx="1"/>
          </p:nvPr>
        </p:nvSpPr>
        <p:spPr>
          <a:xfrm>
            <a:off x="539553" y="2926700"/>
            <a:ext cx="8208912" cy="3598643"/>
          </a:xfrm>
        </p:spPr>
        <p:txBody>
          <a:bodyPr/>
          <a:lstStyle/>
          <a:p>
            <a:r>
              <a:rPr lang="ja-JP" altLang="en-US" dirty="0"/>
              <a:t>第</a:t>
            </a:r>
            <a:r>
              <a:rPr lang="en-US" altLang="ja-JP" dirty="0"/>
              <a:t>1</a:t>
            </a:r>
            <a:r>
              <a:rPr lang="ja-JP" altLang="en-US" dirty="0"/>
              <a:t>回学習会　　長野市の地域支援拠点事業に</a:t>
            </a:r>
            <a:r>
              <a:rPr lang="ja-JP" altLang="en-US" dirty="0" smtClean="0"/>
              <a:t>ついて</a:t>
            </a:r>
            <a:endParaRPr lang="en-US" altLang="ja-JP" dirty="0" smtClean="0"/>
          </a:p>
          <a:p>
            <a:pPr marL="0" indent="0">
              <a:buNone/>
            </a:pPr>
            <a:r>
              <a:rPr lang="ja-JP" altLang="en-US" dirty="0" smtClean="0"/>
              <a:t>　　　　　　森と木センター長　　　岸田　隆　氏</a:t>
            </a:r>
            <a:endParaRPr lang="en-US" altLang="ja-JP" dirty="0"/>
          </a:p>
          <a:p>
            <a:r>
              <a:rPr lang="ja-JP" altLang="en-US" dirty="0" smtClean="0"/>
              <a:t>第</a:t>
            </a:r>
            <a:r>
              <a:rPr lang="en-US" altLang="ja-JP" dirty="0" smtClean="0"/>
              <a:t>2</a:t>
            </a:r>
            <a:r>
              <a:rPr lang="ja-JP" altLang="en-US" dirty="0" smtClean="0"/>
              <a:t>階学習会　　成年後見人制度について</a:t>
            </a:r>
            <a:endParaRPr lang="en-US" altLang="ja-JP" dirty="0" smtClean="0"/>
          </a:p>
          <a:p>
            <a:pPr marL="0" indent="0">
              <a:buNone/>
            </a:pPr>
            <a:r>
              <a:rPr lang="ja-JP" altLang="en-US" dirty="0"/>
              <a:t>　</a:t>
            </a:r>
            <a:r>
              <a:rPr lang="ja-JP" altLang="en-US" dirty="0" smtClean="0"/>
              <a:t>　　　長野家庭裁判所　主任書記官　　　小菅　聡史　氏</a:t>
            </a:r>
            <a:endParaRPr lang="en-US" altLang="ja-JP" dirty="0" smtClean="0"/>
          </a:p>
          <a:p>
            <a:r>
              <a:rPr lang="ja-JP" altLang="en-US" dirty="0" smtClean="0"/>
              <a:t>第</a:t>
            </a:r>
            <a:r>
              <a:rPr lang="en-US" altLang="ja-JP" dirty="0" smtClean="0"/>
              <a:t>3</a:t>
            </a:r>
            <a:r>
              <a:rPr lang="ja-JP" altLang="en-US" dirty="0" smtClean="0"/>
              <a:t>回学習会　　障害のある子の家族が知っておきたい</a:t>
            </a:r>
            <a:endParaRPr lang="en-US" altLang="ja-JP" dirty="0" smtClean="0"/>
          </a:p>
          <a:p>
            <a:pPr marL="0" indent="0">
              <a:buNone/>
            </a:pPr>
            <a:r>
              <a:rPr lang="ja-JP" altLang="en-US" dirty="0" smtClean="0"/>
              <a:t>　　　　「親なきあと」～親ある間の準備～</a:t>
            </a:r>
            <a:endParaRPr lang="en-US" altLang="ja-JP" dirty="0" smtClean="0"/>
          </a:p>
          <a:p>
            <a:pPr marL="0" indent="0">
              <a:buNone/>
            </a:pPr>
            <a:r>
              <a:rPr lang="ja-JP" altLang="en-US" dirty="0"/>
              <a:t>　</a:t>
            </a:r>
            <a:r>
              <a:rPr lang="ja-JP" altLang="en-US" dirty="0" smtClean="0"/>
              <a:t>　世田谷区手をつなぐ親の会副会長　　　　渡部　伸　氏</a:t>
            </a:r>
            <a:endParaRPr lang="en-US" altLang="ja-JP" dirty="0" smtClean="0"/>
          </a:p>
          <a:p>
            <a:pPr marL="0" indent="0">
              <a:buNone/>
            </a:pPr>
            <a:r>
              <a:rPr lang="ja-JP" altLang="en-US" dirty="0"/>
              <a:t>　</a:t>
            </a:r>
            <a:r>
              <a:rPr lang="ja-JP" altLang="en-US" dirty="0" smtClean="0"/>
              <a:t>　　　　　　　　　　　　　　　　　　　　　　　　　　　（行政書士）</a:t>
            </a:r>
            <a:endParaRPr lang="en-US" altLang="ja-JP" dirty="0"/>
          </a:p>
        </p:txBody>
      </p:sp>
    </p:spTree>
    <p:extLst>
      <p:ext uri="{BB962C8B-B14F-4D97-AF65-F5344CB8AC3E}">
        <p14:creationId xmlns:p14="http://schemas.microsoft.com/office/powerpoint/2010/main" val="4828553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normAutofit fontScale="90000"/>
          </a:bodyPr>
          <a:lstStyle/>
          <a:p>
            <a:r>
              <a:rPr kumimoji="1" lang="ja-JP" altLang="en-US" dirty="0" smtClean="0"/>
              <a:t>長野市版「親なきあと相談室の開設</a:t>
            </a:r>
            <a:endParaRPr kumimoji="1" lang="ja-JP" altLang="en-US" dirty="0"/>
          </a:p>
        </p:txBody>
      </p:sp>
      <p:pic>
        <p:nvPicPr>
          <p:cNvPr id="4" name="コンテンツ プレースホルダー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539552" y="1988840"/>
            <a:ext cx="2348879" cy="3451225"/>
          </a:xfrm>
        </p:spPr>
      </p:pic>
      <p:sp>
        <p:nvSpPr>
          <p:cNvPr id="5" name="テキスト ボックス 4"/>
          <p:cNvSpPr txBox="1"/>
          <p:nvPr/>
        </p:nvSpPr>
        <p:spPr>
          <a:xfrm>
            <a:off x="2915816" y="1916832"/>
            <a:ext cx="5908735" cy="1200329"/>
          </a:xfrm>
          <a:prstGeom prst="rect">
            <a:avLst/>
          </a:prstGeom>
          <a:noFill/>
        </p:spPr>
        <p:txBody>
          <a:bodyPr wrap="square" rtlCol="0">
            <a:spAutoFit/>
          </a:bodyPr>
          <a:lstStyle/>
          <a:p>
            <a:r>
              <a:rPr lang="ja-JP" altLang="en-US" b="1" dirty="0"/>
              <a:t>☆</a:t>
            </a:r>
            <a:r>
              <a:rPr lang="ja-JP" altLang="en-US" sz="2400" b="1" dirty="0"/>
              <a:t>全国に広げたい「親なきあと」相談室</a:t>
            </a:r>
            <a:endParaRPr lang="ja-JP" altLang="en-US" sz="2400" dirty="0"/>
          </a:p>
          <a:p>
            <a:r>
              <a:rPr lang="ja-JP" altLang="en-US" sz="2400" dirty="0" smtClean="0"/>
              <a:t>全国</a:t>
            </a:r>
            <a:r>
              <a:rPr lang="ja-JP" altLang="en-US" sz="2400" dirty="0"/>
              <a:t>の障害者のいる家族を支えるものだと確信しています。詳しくは</a:t>
            </a:r>
            <a:r>
              <a:rPr lang="ja-JP" altLang="en-US" sz="2400" dirty="0">
                <a:hlinkClick r:id="rId4"/>
              </a:rPr>
              <a:t>こちら</a:t>
            </a:r>
            <a:r>
              <a:rPr lang="ja-JP" altLang="en-US" sz="2400" dirty="0"/>
              <a:t>をご覧ください。</a:t>
            </a:r>
          </a:p>
        </p:txBody>
      </p:sp>
      <p:sp>
        <p:nvSpPr>
          <p:cNvPr id="6" name="曲折矢印 5"/>
          <p:cNvSpPr/>
          <p:nvPr/>
        </p:nvSpPr>
        <p:spPr>
          <a:xfrm rot="10800000">
            <a:off x="6458024" y="3114891"/>
            <a:ext cx="504056" cy="599872"/>
          </a:xfrm>
          <a:prstGeom prst="bentArrow">
            <a:avLst>
              <a:gd name="adj1" fmla="val 28475"/>
              <a:gd name="adj2" fmla="val 25000"/>
              <a:gd name="adj3" fmla="val 25000"/>
              <a:gd name="adj4" fmla="val 4375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7" name="正方形/長方形 6"/>
          <p:cNvSpPr/>
          <p:nvPr/>
        </p:nvSpPr>
        <p:spPr>
          <a:xfrm>
            <a:off x="2915816" y="3234065"/>
            <a:ext cx="3676486" cy="523220"/>
          </a:xfrm>
          <a:prstGeom prst="rect">
            <a:avLst/>
          </a:prstGeom>
        </p:spPr>
        <p:txBody>
          <a:bodyPr wrap="square">
            <a:spAutoFit/>
          </a:bodyPr>
          <a:lstStyle/>
          <a:p>
            <a:r>
              <a:rPr lang="en-US" altLang="ja-JP" sz="2800" dirty="0"/>
              <a:t>www.oyanakiato.com</a:t>
            </a:r>
            <a:endParaRPr lang="ja-JP" altLang="en-US" sz="2800" dirty="0"/>
          </a:p>
        </p:txBody>
      </p:sp>
      <p:sp>
        <p:nvSpPr>
          <p:cNvPr id="8" name="テキスト ボックス 7"/>
          <p:cNvSpPr txBox="1"/>
          <p:nvPr/>
        </p:nvSpPr>
        <p:spPr>
          <a:xfrm>
            <a:off x="2915816" y="3757285"/>
            <a:ext cx="5870335" cy="2308324"/>
          </a:xfrm>
          <a:prstGeom prst="rect">
            <a:avLst/>
          </a:prstGeom>
          <a:noFill/>
        </p:spPr>
        <p:txBody>
          <a:bodyPr wrap="square" rtlCol="0">
            <a:spAutoFit/>
          </a:bodyPr>
          <a:lstStyle/>
          <a:p>
            <a:r>
              <a:rPr kumimoji="1" lang="ja-JP" altLang="en-US" dirty="0" smtClean="0"/>
              <a:t>学習会を開催し多くの親御さんから「親なき相談室」の開設を望む声があり、もともとあった長野市心身障害者相談員制度の知的障害者相談員の名称を、長野市障</a:t>
            </a:r>
            <a:r>
              <a:rPr lang="ja-JP" altLang="en-US" dirty="0" smtClean="0"/>
              <a:t>害福祉課の協力と長野市社会福祉協議会のバックアップをいただき</a:t>
            </a:r>
            <a:r>
              <a:rPr kumimoji="1" lang="ja-JP" altLang="en-US" dirty="0" smtClean="0"/>
              <a:t>「親なき相談室」の呼称をつけて、長野市社協で相談を受け付けてもらえるようになりました。</a:t>
            </a:r>
            <a:endParaRPr kumimoji="1" lang="en-US" altLang="ja-JP" dirty="0" smtClean="0"/>
          </a:p>
          <a:p>
            <a:r>
              <a:rPr kumimoji="1" lang="ja-JP" altLang="en-US" dirty="0" smtClean="0"/>
              <a:t>全国でも「親なき相談室」は</a:t>
            </a:r>
            <a:r>
              <a:rPr kumimoji="1" lang="en-US" altLang="ja-JP" dirty="0" smtClean="0"/>
              <a:t>40</a:t>
            </a:r>
            <a:r>
              <a:rPr kumimoji="1" lang="ja-JP" altLang="en-US" dirty="0" smtClean="0"/>
              <a:t>か所ほどあり、多くの市町村で相談室ができています。</a:t>
            </a:r>
            <a:endParaRPr kumimoji="1" lang="ja-JP" altLang="en-US" dirty="0"/>
          </a:p>
        </p:txBody>
      </p:sp>
      <p:sp>
        <p:nvSpPr>
          <p:cNvPr id="9" name="下矢印 8"/>
          <p:cNvSpPr/>
          <p:nvPr/>
        </p:nvSpPr>
        <p:spPr>
          <a:xfrm>
            <a:off x="240521" y="5489545"/>
            <a:ext cx="2880320" cy="1152128"/>
          </a:xfrm>
          <a:prstGeom prst="downArrow">
            <a:avLst>
              <a:gd name="adj1" fmla="val 79227"/>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長野市版大切な</a:t>
            </a:r>
            <a:r>
              <a:rPr kumimoji="1" lang="ja-JP" altLang="en-US" smtClean="0"/>
              <a:t>人へファイルの</a:t>
            </a:r>
            <a:r>
              <a:rPr kumimoji="1" lang="ja-JP" altLang="en-US" dirty="0" smtClean="0"/>
              <a:t>作成へ</a:t>
            </a:r>
            <a:endParaRPr kumimoji="1" lang="ja-JP" altLang="en-US" dirty="0"/>
          </a:p>
        </p:txBody>
      </p:sp>
    </p:spTree>
    <p:extLst>
      <p:ext uri="{BB962C8B-B14F-4D97-AF65-F5344CB8AC3E}">
        <p14:creationId xmlns:p14="http://schemas.microsoft.com/office/powerpoint/2010/main" val="384260891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ウェーブ">
  <a:themeElements>
    <a:clrScheme name="ウェーブ">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ウェーブ">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ウェーブ">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493</TotalTime>
  <Words>1068</Words>
  <Application>Microsoft Office PowerPoint</Application>
  <PresentationFormat>画面に合わせる (4:3)</PresentationFormat>
  <Paragraphs>71</Paragraphs>
  <Slides>8</Slides>
  <Notes>7</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8</vt:i4>
      </vt:variant>
    </vt:vector>
  </HeadingPairs>
  <TitlesOfParts>
    <vt:vector size="15" baseType="lpstr">
      <vt:lpstr>HGPｺﾞｼｯｸE</vt:lpstr>
      <vt:lpstr>HGP明朝E</vt:lpstr>
      <vt:lpstr>ＭＳ Ｐゴシック</vt:lpstr>
      <vt:lpstr>Calibri</vt:lpstr>
      <vt:lpstr>Candara</vt:lpstr>
      <vt:lpstr>Symbol</vt:lpstr>
      <vt:lpstr>ウェーブ</vt:lpstr>
      <vt:lpstr>障害のある子をもつ親の思い 家族への思い</vt:lpstr>
      <vt:lpstr>障害と成長と不安と</vt:lpstr>
      <vt:lpstr>親の悩みあれこれ</vt:lpstr>
      <vt:lpstr>障害のない兄弟姉妹へ親の思い</vt:lpstr>
      <vt:lpstr>障害のある「兄弟姉妹」をもつ 本人の思い</vt:lpstr>
      <vt:lpstr>きょうだい支援について</vt:lpstr>
      <vt:lpstr>親亡きあとは親あるうちに</vt:lpstr>
      <vt:lpstr>長野市版「親なきあと相談室の開設</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障害のある子をもつ親の思い</dc:title>
  <dc:creator>PCUser</dc:creator>
  <cp:lastModifiedBy>hrsnissin 小泉　裕</cp:lastModifiedBy>
  <cp:revision>25</cp:revision>
  <dcterms:created xsi:type="dcterms:W3CDTF">2018-11-18T06:32:43Z</dcterms:created>
  <dcterms:modified xsi:type="dcterms:W3CDTF">2020-03-23T05:13:28Z</dcterms:modified>
</cp:coreProperties>
</file>